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42" r:id="rId3"/>
    <p:sldId id="257" r:id="rId4"/>
    <p:sldId id="258" r:id="rId5"/>
    <p:sldId id="341" r:id="rId6"/>
    <p:sldId id="343" r:id="rId7"/>
    <p:sldId id="259" r:id="rId8"/>
    <p:sldId id="260" r:id="rId9"/>
    <p:sldId id="261" r:id="rId10"/>
    <p:sldId id="263" r:id="rId11"/>
    <p:sldId id="344" r:id="rId12"/>
    <p:sldId id="345" r:id="rId13"/>
    <p:sldId id="262" r:id="rId14"/>
    <p:sldId id="264" r:id="rId15"/>
    <p:sldId id="265" r:id="rId16"/>
    <p:sldId id="266" r:id="rId17"/>
    <p:sldId id="346" r:id="rId18"/>
    <p:sldId id="350" r:id="rId19"/>
    <p:sldId id="347" r:id="rId20"/>
    <p:sldId id="348" r:id="rId21"/>
    <p:sldId id="352" r:id="rId22"/>
    <p:sldId id="353" r:id="rId23"/>
    <p:sldId id="354" r:id="rId24"/>
    <p:sldId id="355" r:id="rId25"/>
  </p:sldIdLst>
  <p:sldSz cx="12192000" cy="6858000"/>
  <p:notesSz cx="6889750" cy="9607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hseen.alaridhee" initials="t" lastIdx="0" clrIdx="0">
    <p:extLst>
      <p:ext uri="{19B8F6BF-5375-455C-9EA6-DF929625EA0E}">
        <p15:presenceInfo xmlns:p15="http://schemas.microsoft.com/office/powerpoint/2012/main" userId="tahseen.alaridhe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A9C1"/>
    <a:srgbClr val="0070C0"/>
    <a:srgbClr val="F0F1CF"/>
    <a:srgbClr val="4AB3D4"/>
    <a:srgbClr val="42AAC2"/>
    <a:srgbClr val="000000"/>
    <a:srgbClr val="EB8F22"/>
    <a:srgbClr val="DADCDD"/>
    <a:srgbClr val="F0F1F1"/>
    <a:srgbClr val="F8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0125" autoAdjust="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>
        <p:guide pos="3840"/>
        <p:guide orient="horz" pos="216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A046D-39A5-4EBA-8338-DF807ABC74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2218E0-ECBA-46A0-AB5B-69D89A9037A4}">
      <dgm:prSet phldrT="[Texte]"/>
      <dgm:spPr/>
      <dgm:t>
        <a:bodyPr/>
        <a:lstStyle/>
        <a:p>
          <a:pPr algn="ctr"/>
          <a:r>
            <a:rPr lang="ar-IQ" dirty="0"/>
            <a:t>دراسة الطاقة (الحرارة والشغل) وتحولاتهما من شكل لآخر</a:t>
          </a:r>
          <a:endParaRPr lang="fr-FR" dirty="0"/>
        </a:p>
      </dgm:t>
    </dgm:pt>
    <dgm:pt modelId="{7AC45835-6911-4BDE-9D2F-E8584B213F93}" type="parTrans" cxnId="{CE9B7550-7E38-4810-9B13-37A82DCDA50B}">
      <dgm:prSet/>
      <dgm:spPr/>
      <dgm:t>
        <a:bodyPr/>
        <a:lstStyle/>
        <a:p>
          <a:endParaRPr lang="fr-FR"/>
        </a:p>
      </dgm:t>
    </dgm:pt>
    <dgm:pt modelId="{131A5A2A-D98C-4E6C-B205-C262B1E5468E}" type="sibTrans" cxnId="{CE9B7550-7E38-4810-9B13-37A82DCDA50B}">
      <dgm:prSet/>
      <dgm:spPr/>
      <dgm:t>
        <a:bodyPr/>
        <a:lstStyle/>
        <a:p>
          <a:endParaRPr lang="fr-FR"/>
        </a:p>
      </dgm:t>
    </dgm:pt>
    <dgm:pt modelId="{F1A18BF5-2617-439F-B5DB-2BA9AB361579}">
      <dgm:prSet phldrT="[Texte]"/>
      <dgm:spPr/>
      <dgm:t>
        <a:bodyPr/>
        <a:lstStyle/>
        <a:p>
          <a:pPr algn="ctr"/>
          <a:r>
            <a:rPr lang="ar-IQ" dirty="0"/>
            <a:t>دراسة التغيرات في خواص او سلوك المائع </a:t>
          </a:r>
          <a:endParaRPr lang="fr-FR" dirty="0"/>
        </a:p>
      </dgm:t>
    </dgm:pt>
    <dgm:pt modelId="{6EE4DF5B-2831-47E1-9B9F-7EF2D87473A6}" type="parTrans" cxnId="{B38F73F1-3582-4F2E-A651-38C0C3C1B3D8}">
      <dgm:prSet/>
      <dgm:spPr/>
      <dgm:t>
        <a:bodyPr/>
        <a:lstStyle/>
        <a:p>
          <a:endParaRPr lang="fr-FR"/>
        </a:p>
      </dgm:t>
    </dgm:pt>
    <dgm:pt modelId="{C39A64D2-A54D-423A-92A3-FB1F4E378B6D}" type="sibTrans" cxnId="{B38F73F1-3582-4F2E-A651-38C0C3C1B3D8}">
      <dgm:prSet/>
      <dgm:spPr/>
      <dgm:t>
        <a:bodyPr/>
        <a:lstStyle/>
        <a:p>
          <a:endParaRPr lang="fr-FR"/>
        </a:p>
      </dgm:t>
    </dgm:pt>
    <dgm:pt modelId="{552DB99B-5016-4948-9FE5-0F00B1B2FBCD}">
      <dgm:prSet phldrT="[Texte]"/>
      <dgm:spPr/>
      <dgm:t>
        <a:bodyPr/>
        <a:lstStyle/>
        <a:p>
          <a:pPr algn="ctr"/>
          <a:r>
            <a:rPr lang="ar-IQ" dirty="0"/>
            <a:t>دراسة العلاقة بين تغير خواص المائع وكميات الشغل والحرارة المسببة لهذا التغير</a:t>
          </a:r>
          <a:endParaRPr lang="fr-FR" dirty="0"/>
        </a:p>
      </dgm:t>
    </dgm:pt>
    <dgm:pt modelId="{682C926E-8EF8-44CA-BDE8-4C5A2DD8587E}" type="parTrans" cxnId="{73B7435A-88A6-4391-9D73-FA5E298008FD}">
      <dgm:prSet/>
      <dgm:spPr/>
      <dgm:t>
        <a:bodyPr/>
        <a:lstStyle/>
        <a:p>
          <a:endParaRPr lang="fr-FR"/>
        </a:p>
      </dgm:t>
    </dgm:pt>
    <dgm:pt modelId="{38A5BBE2-55E2-4FC5-8274-806B321CED5F}" type="sibTrans" cxnId="{73B7435A-88A6-4391-9D73-FA5E298008FD}">
      <dgm:prSet/>
      <dgm:spPr/>
      <dgm:t>
        <a:bodyPr/>
        <a:lstStyle/>
        <a:p>
          <a:endParaRPr lang="fr-FR"/>
        </a:p>
      </dgm:t>
    </dgm:pt>
    <dgm:pt modelId="{9C1DD9F6-4D5C-4A1E-9242-54966146E91F}" type="pres">
      <dgm:prSet presAssocID="{498A046D-39A5-4EBA-8338-DF807ABC741E}" presName="linear" presStyleCnt="0">
        <dgm:presLayoutVars>
          <dgm:dir/>
          <dgm:animLvl val="lvl"/>
          <dgm:resizeHandles val="exact"/>
        </dgm:presLayoutVars>
      </dgm:prSet>
      <dgm:spPr/>
    </dgm:pt>
    <dgm:pt modelId="{B1B78572-A307-4CE2-A697-0FCB284E3907}" type="pres">
      <dgm:prSet presAssocID="{732218E0-ECBA-46A0-AB5B-69D89A9037A4}" presName="parentLin" presStyleCnt="0"/>
      <dgm:spPr/>
    </dgm:pt>
    <dgm:pt modelId="{0A36AB8B-2033-4CDC-A991-705AB06ADCBA}" type="pres">
      <dgm:prSet presAssocID="{732218E0-ECBA-46A0-AB5B-69D89A9037A4}" presName="parentLeftMargin" presStyleLbl="node1" presStyleIdx="0" presStyleCnt="3"/>
      <dgm:spPr/>
    </dgm:pt>
    <dgm:pt modelId="{669E1F1E-4D36-413B-AFFA-751281CCA201}" type="pres">
      <dgm:prSet presAssocID="{732218E0-ECBA-46A0-AB5B-69D89A9037A4}" presName="parentText" presStyleLbl="node1" presStyleIdx="0" presStyleCnt="3" custLinFactX="7426" custLinFactNeighborX="100000">
        <dgm:presLayoutVars>
          <dgm:chMax val="0"/>
          <dgm:bulletEnabled val="1"/>
        </dgm:presLayoutVars>
      </dgm:prSet>
      <dgm:spPr/>
    </dgm:pt>
    <dgm:pt modelId="{234D1EE1-DF63-43A9-A60E-EAD93F87E6D6}" type="pres">
      <dgm:prSet presAssocID="{732218E0-ECBA-46A0-AB5B-69D89A9037A4}" presName="negativeSpace" presStyleCnt="0"/>
      <dgm:spPr/>
    </dgm:pt>
    <dgm:pt modelId="{43C6AF52-3F31-4B66-9BAB-520613930AC1}" type="pres">
      <dgm:prSet presAssocID="{732218E0-ECBA-46A0-AB5B-69D89A9037A4}" presName="childText" presStyleLbl="conFgAcc1" presStyleIdx="0" presStyleCnt="3">
        <dgm:presLayoutVars>
          <dgm:bulletEnabled val="1"/>
        </dgm:presLayoutVars>
      </dgm:prSet>
      <dgm:spPr/>
    </dgm:pt>
    <dgm:pt modelId="{624C783F-7585-45BA-B60D-9B121E1D48FC}" type="pres">
      <dgm:prSet presAssocID="{131A5A2A-D98C-4E6C-B205-C262B1E5468E}" presName="spaceBetweenRectangles" presStyleCnt="0"/>
      <dgm:spPr/>
    </dgm:pt>
    <dgm:pt modelId="{23710FE0-8085-4AD8-93E5-B1BC3F538194}" type="pres">
      <dgm:prSet presAssocID="{F1A18BF5-2617-439F-B5DB-2BA9AB361579}" presName="parentLin" presStyleCnt="0"/>
      <dgm:spPr/>
    </dgm:pt>
    <dgm:pt modelId="{F4278A4A-E3F3-4F2F-AAB8-83C0D3843100}" type="pres">
      <dgm:prSet presAssocID="{F1A18BF5-2617-439F-B5DB-2BA9AB361579}" presName="parentLeftMargin" presStyleLbl="node1" presStyleIdx="0" presStyleCnt="3"/>
      <dgm:spPr/>
    </dgm:pt>
    <dgm:pt modelId="{BF193057-7CCB-485F-B246-0AFA096A86E4}" type="pres">
      <dgm:prSet presAssocID="{F1A18BF5-2617-439F-B5DB-2BA9AB361579}" presName="parentText" presStyleLbl="node1" presStyleIdx="1" presStyleCnt="3" custLinFactX="7426" custLinFactNeighborX="100000">
        <dgm:presLayoutVars>
          <dgm:chMax val="0"/>
          <dgm:bulletEnabled val="1"/>
        </dgm:presLayoutVars>
      </dgm:prSet>
      <dgm:spPr/>
    </dgm:pt>
    <dgm:pt modelId="{6BF2E3E3-F137-4943-BB76-2CBBBFEFE13B}" type="pres">
      <dgm:prSet presAssocID="{F1A18BF5-2617-439F-B5DB-2BA9AB361579}" presName="negativeSpace" presStyleCnt="0"/>
      <dgm:spPr/>
    </dgm:pt>
    <dgm:pt modelId="{A654E6ED-7A8B-40FF-9C58-063681D28564}" type="pres">
      <dgm:prSet presAssocID="{F1A18BF5-2617-439F-B5DB-2BA9AB361579}" presName="childText" presStyleLbl="conFgAcc1" presStyleIdx="1" presStyleCnt="3">
        <dgm:presLayoutVars>
          <dgm:bulletEnabled val="1"/>
        </dgm:presLayoutVars>
      </dgm:prSet>
      <dgm:spPr/>
    </dgm:pt>
    <dgm:pt modelId="{61AA1CE2-67CA-40EF-B6DA-41B8ACD5E447}" type="pres">
      <dgm:prSet presAssocID="{C39A64D2-A54D-423A-92A3-FB1F4E378B6D}" presName="spaceBetweenRectangles" presStyleCnt="0"/>
      <dgm:spPr/>
    </dgm:pt>
    <dgm:pt modelId="{5EC3A018-38DA-44A6-ACA0-398E2CA9F36D}" type="pres">
      <dgm:prSet presAssocID="{552DB99B-5016-4948-9FE5-0F00B1B2FBCD}" presName="parentLin" presStyleCnt="0"/>
      <dgm:spPr/>
    </dgm:pt>
    <dgm:pt modelId="{58F88412-77A5-4CA8-97B3-4DC0AA07859D}" type="pres">
      <dgm:prSet presAssocID="{552DB99B-5016-4948-9FE5-0F00B1B2FBCD}" presName="parentLeftMargin" presStyleLbl="node1" presStyleIdx="1" presStyleCnt="3"/>
      <dgm:spPr/>
    </dgm:pt>
    <dgm:pt modelId="{7CC1E954-9150-487F-8E3C-9C9BAA1890DD}" type="pres">
      <dgm:prSet presAssocID="{552DB99B-5016-4948-9FE5-0F00B1B2FBCD}" presName="parentText" presStyleLbl="node1" presStyleIdx="2" presStyleCnt="3" custLinFactX="7426" custLinFactNeighborX="100000">
        <dgm:presLayoutVars>
          <dgm:chMax val="0"/>
          <dgm:bulletEnabled val="1"/>
        </dgm:presLayoutVars>
      </dgm:prSet>
      <dgm:spPr/>
    </dgm:pt>
    <dgm:pt modelId="{D5B31213-DA11-4446-809B-938DBDF73115}" type="pres">
      <dgm:prSet presAssocID="{552DB99B-5016-4948-9FE5-0F00B1B2FBCD}" presName="negativeSpace" presStyleCnt="0"/>
      <dgm:spPr/>
    </dgm:pt>
    <dgm:pt modelId="{A58D9EB4-9CA2-424B-8374-64C12F466F11}" type="pres">
      <dgm:prSet presAssocID="{552DB99B-5016-4948-9FE5-0F00B1B2FB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9AB414-70BE-4539-B750-5DE9C32965AA}" type="presOf" srcId="{552DB99B-5016-4948-9FE5-0F00B1B2FBCD}" destId="{58F88412-77A5-4CA8-97B3-4DC0AA07859D}" srcOrd="0" destOrd="0" presId="urn:microsoft.com/office/officeart/2005/8/layout/list1"/>
    <dgm:cxn modelId="{89D98F23-3DC0-4707-9B73-88BC3D165EC6}" type="presOf" srcId="{732218E0-ECBA-46A0-AB5B-69D89A9037A4}" destId="{0A36AB8B-2033-4CDC-A991-705AB06ADCBA}" srcOrd="0" destOrd="0" presId="urn:microsoft.com/office/officeart/2005/8/layout/list1"/>
    <dgm:cxn modelId="{B33CC764-CA17-4A62-BEAE-85D5910F6D68}" type="presOf" srcId="{552DB99B-5016-4948-9FE5-0F00B1B2FBCD}" destId="{7CC1E954-9150-487F-8E3C-9C9BAA1890DD}" srcOrd="1" destOrd="0" presId="urn:microsoft.com/office/officeart/2005/8/layout/list1"/>
    <dgm:cxn modelId="{CE9B7550-7E38-4810-9B13-37A82DCDA50B}" srcId="{498A046D-39A5-4EBA-8338-DF807ABC741E}" destId="{732218E0-ECBA-46A0-AB5B-69D89A9037A4}" srcOrd="0" destOrd="0" parTransId="{7AC45835-6911-4BDE-9D2F-E8584B213F93}" sibTransId="{131A5A2A-D98C-4E6C-B205-C262B1E5468E}"/>
    <dgm:cxn modelId="{73B7435A-88A6-4391-9D73-FA5E298008FD}" srcId="{498A046D-39A5-4EBA-8338-DF807ABC741E}" destId="{552DB99B-5016-4948-9FE5-0F00B1B2FBCD}" srcOrd="2" destOrd="0" parTransId="{682C926E-8EF8-44CA-BDE8-4C5A2DD8587E}" sibTransId="{38A5BBE2-55E2-4FC5-8274-806B321CED5F}"/>
    <dgm:cxn modelId="{A5463189-1686-4272-B0E8-8AAEBF013919}" type="presOf" srcId="{F1A18BF5-2617-439F-B5DB-2BA9AB361579}" destId="{F4278A4A-E3F3-4F2F-AAB8-83C0D3843100}" srcOrd="0" destOrd="0" presId="urn:microsoft.com/office/officeart/2005/8/layout/list1"/>
    <dgm:cxn modelId="{CE1B0AAD-1DBA-4160-9577-5D362236A761}" type="presOf" srcId="{732218E0-ECBA-46A0-AB5B-69D89A9037A4}" destId="{669E1F1E-4D36-413B-AFFA-751281CCA201}" srcOrd="1" destOrd="0" presId="urn:microsoft.com/office/officeart/2005/8/layout/list1"/>
    <dgm:cxn modelId="{615908F1-F3BE-49F4-94D9-A60D2DB48D8E}" type="presOf" srcId="{498A046D-39A5-4EBA-8338-DF807ABC741E}" destId="{9C1DD9F6-4D5C-4A1E-9242-54966146E91F}" srcOrd="0" destOrd="0" presId="urn:microsoft.com/office/officeart/2005/8/layout/list1"/>
    <dgm:cxn modelId="{B38F73F1-3582-4F2E-A651-38C0C3C1B3D8}" srcId="{498A046D-39A5-4EBA-8338-DF807ABC741E}" destId="{F1A18BF5-2617-439F-B5DB-2BA9AB361579}" srcOrd="1" destOrd="0" parTransId="{6EE4DF5B-2831-47E1-9B9F-7EF2D87473A6}" sibTransId="{C39A64D2-A54D-423A-92A3-FB1F4E378B6D}"/>
    <dgm:cxn modelId="{BFC07BFF-1E20-44E9-817A-B08A8CBE949B}" type="presOf" srcId="{F1A18BF5-2617-439F-B5DB-2BA9AB361579}" destId="{BF193057-7CCB-485F-B246-0AFA096A86E4}" srcOrd="1" destOrd="0" presId="urn:microsoft.com/office/officeart/2005/8/layout/list1"/>
    <dgm:cxn modelId="{DA0F576A-FB0C-4915-A98B-5BE27A5A7A3D}" type="presParOf" srcId="{9C1DD9F6-4D5C-4A1E-9242-54966146E91F}" destId="{B1B78572-A307-4CE2-A697-0FCB284E3907}" srcOrd="0" destOrd="0" presId="urn:microsoft.com/office/officeart/2005/8/layout/list1"/>
    <dgm:cxn modelId="{468339DF-DE79-4E07-B1DD-773197DEF60A}" type="presParOf" srcId="{B1B78572-A307-4CE2-A697-0FCB284E3907}" destId="{0A36AB8B-2033-4CDC-A991-705AB06ADCBA}" srcOrd="0" destOrd="0" presId="urn:microsoft.com/office/officeart/2005/8/layout/list1"/>
    <dgm:cxn modelId="{488FCAD3-9B99-4426-A0A1-F24289C47D54}" type="presParOf" srcId="{B1B78572-A307-4CE2-A697-0FCB284E3907}" destId="{669E1F1E-4D36-413B-AFFA-751281CCA201}" srcOrd="1" destOrd="0" presId="urn:microsoft.com/office/officeart/2005/8/layout/list1"/>
    <dgm:cxn modelId="{06615799-4FE1-4C47-9214-C091FAED4596}" type="presParOf" srcId="{9C1DD9F6-4D5C-4A1E-9242-54966146E91F}" destId="{234D1EE1-DF63-43A9-A60E-EAD93F87E6D6}" srcOrd="1" destOrd="0" presId="urn:microsoft.com/office/officeart/2005/8/layout/list1"/>
    <dgm:cxn modelId="{E0CEB84D-2E44-4307-80D4-3C0B5CAA7737}" type="presParOf" srcId="{9C1DD9F6-4D5C-4A1E-9242-54966146E91F}" destId="{43C6AF52-3F31-4B66-9BAB-520613930AC1}" srcOrd="2" destOrd="0" presId="urn:microsoft.com/office/officeart/2005/8/layout/list1"/>
    <dgm:cxn modelId="{C7209B32-583E-46B3-A558-2242852F6C06}" type="presParOf" srcId="{9C1DD9F6-4D5C-4A1E-9242-54966146E91F}" destId="{624C783F-7585-45BA-B60D-9B121E1D48FC}" srcOrd="3" destOrd="0" presId="urn:microsoft.com/office/officeart/2005/8/layout/list1"/>
    <dgm:cxn modelId="{ADE90499-C765-4017-A0F4-C4AC7E48B25F}" type="presParOf" srcId="{9C1DD9F6-4D5C-4A1E-9242-54966146E91F}" destId="{23710FE0-8085-4AD8-93E5-B1BC3F538194}" srcOrd="4" destOrd="0" presId="urn:microsoft.com/office/officeart/2005/8/layout/list1"/>
    <dgm:cxn modelId="{1230087F-4F87-4CC4-A336-24983DD36194}" type="presParOf" srcId="{23710FE0-8085-4AD8-93E5-B1BC3F538194}" destId="{F4278A4A-E3F3-4F2F-AAB8-83C0D3843100}" srcOrd="0" destOrd="0" presId="urn:microsoft.com/office/officeart/2005/8/layout/list1"/>
    <dgm:cxn modelId="{0A6A626E-517D-4557-9167-491A4E779324}" type="presParOf" srcId="{23710FE0-8085-4AD8-93E5-B1BC3F538194}" destId="{BF193057-7CCB-485F-B246-0AFA096A86E4}" srcOrd="1" destOrd="0" presId="urn:microsoft.com/office/officeart/2005/8/layout/list1"/>
    <dgm:cxn modelId="{41544091-1B8F-4FC5-B044-8E538736A97B}" type="presParOf" srcId="{9C1DD9F6-4D5C-4A1E-9242-54966146E91F}" destId="{6BF2E3E3-F137-4943-BB76-2CBBBFEFE13B}" srcOrd="5" destOrd="0" presId="urn:microsoft.com/office/officeart/2005/8/layout/list1"/>
    <dgm:cxn modelId="{3632D01D-E16F-4368-A2D9-4E21FCC3C96D}" type="presParOf" srcId="{9C1DD9F6-4D5C-4A1E-9242-54966146E91F}" destId="{A654E6ED-7A8B-40FF-9C58-063681D28564}" srcOrd="6" destOrd="0" presId="urn:microsoft.com/office/officeart/2005/8/layout/list1"/>
    <dgm:cxn modelId="{B7E24330-FE83-46E2-883B-7A197802CA67}" type="presParOf" srcId="{9C1DD9F6-4D5C-4A1E-9242-54966146E91F}" destId="{61AA1CE2-67CA-40EF-B6DA-41B8ACD5E447}" srcOrd="7" destOrd="0" presId="urn:microsoft.com/office/officeart/2005/8/layout/list1"/>
    <dgm:cxn modelId="{AAD5D3D6-E334-459D-9A98-D1A7E6D702E3}" type="presParOf" srcId="{9C1DD9F6-4D5C-4A1E-9242-54966146E91F}" destId="{5EC3A018-38DA-44A6-ACA0-398E2CA9F36D}" srcOrd="8" destOrd="0" presId="urn:microsoft.com/office/officeart/2005/8/layout/list1"/>
    <dgm:cxn modelId="{F74210B8-DA42-44F0-9BF1-BEA8B31EE6F7}" type="presParOf" srcId="{5EC3A018-38DA-44A6-ACA0-398E2CA9F36D}" destId="{58F88412-77A5-4CA8-97B3-4DC0AA07859D}" srcOrd="0" destOrd="0" presId="urn:microsoft.com/office/officeart/2005/8/layout/list1"/>
    <dgm:cxn modelId="{A7819B76-454D-4970-A21B-902F8D17BD17}" type="presParOf" srcId="{5EC3A018-38DA-44A6-ACA0-398E2CA9F36D}" destId="{7CC1E954-9150-487F-8E3C-9C9BAA1890DD}" srcOrd="1" destOrd="0" presId="urn:microsoft.com/office/officeart/2005/8/layout/list1"/>
    <dgm:cxn modelId="{5DB4F341-B05E-487C-A0B3-9A35E463B91A}" type="presParOf" srcId="{9C1DD9F6-4D5C-4A1E-9242-54966146E91F}" destId="{D5B31213-DA11-4446-809B-938DBDF73115}" srcOrd="9" destOrd="0" presId="urn:microsoft.com/office/officeart/2005/8/layout/list1"/>
    <dgm:cxn modelId="{F1DC6A17-784E-430E-A0C5-2C8C60D0E5E7}" type="presParOf" srcId="{9C1DD9F6-4D5C-4A1E-9242-54966146E91F}" destId="{A58D9EB4-9CA2-424B-8374-64C12F466F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E2BA8-A656-48D1-A82B-82740310B1D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788E363-06D3-4C7C-8FC2-3810051D7F54}">
      <dgm:prSet phldrT="[Texte]"/>
      <dgm:spPr/>
      <dgm:t>
        <a:bodyPr/>
        <a:lstStyle/>
        <a:p>
          <a:r>
            <a:rPr lang="ar-IQ" dirty="0"/>
            <a:t>مبادئ اساسية</a:t>
          </a:r>
          <a:endParaRPr lang="fr-FR" dirty="0"/>
        </a:p>
      </dgm:t>
    </dgm:pt>
    <dgm:pt modelId="{54357DE1-14E7-4FC1-99B7-384D8120241B}" type="parTrans" cxnId="{7F212E68-6932-4352-9823-9AAD686F7A59}">
      <dgm:prSet/>
      <dgm:spPr/>
      <dgm:t>
        <a:bodyPr/>
        <a:lstStyle/>
        <a:p>
          <a:endParaRPr lang="fr-FR"/>
        </a:p>
      </dgm:t>
    </dgm:pt>
    <dgm:pt modelId="{24A257BE-1F30-410F-A004-09E22CA5C7C0}" type="sibTrans" cxnId="{7F212E68-6932-4352-9823-9AAD686F7A59}">
      <dgm:prSet/>
      <dgm:spPr/>
      <dgm:t>
        <a:bodyPr/>
        <a:lstStyle/>
        <a:p>
          <a:endParaRPr lang="fr-FR"/>
        </a:p>
      </dgm:t>
    </dgm:pt>
    <dgm:pt modelId="{4E9B5BDB-2A7C-46E4-AC4F-6253BCEDE53F}">
      <dgm:prSet phldrT="[Texte]"/>
      <dgm:spPr/>
      <dgm:t>
        <a:bodyPr/>
        <a:lstStyle/>
        <a:p>
          <a:r>
            <a:rPr lang="ar-IQ" dirty="0"/>
            <a:t>القانون الصفري</a:t>
          </a:r>
          <a:endParaRPr lang="fr-FR" dirty="0"/>
        </a:p>
      </dgm:t>
    </dgm:pt>
    <dgm:pt modelId="{F1E2162B-BBE1-4B45-8AE4-829E4A6D7678}" type="parTrans" cxnId="{09BF7B26-17FE-4AD5-B0E4-FE799E3B2BD6}">
      <dgm:prSet/>
      <dgm:spPr/>
      <dgm:t>
        <a:bodyPr/>
        <a:lstStyle/>
        <a:p>
          <a:endParaRPr lang="fr-FR"/>
        </a:p>
      </dgm:t>
    </dgm:pt>
    <dgm:pt modelId="{60E37667-F6EE-4C12-8641-122C9957FE13}" type="sibTrans" cxnId="{09BF7B26-17FE-4AD5-B0E4-FE799E3B2BD6}">
      <dgm:prSet/>
      <dgm:spPr/>
      <dgm:t>
        <a:bodyPr/>
        <a:lstStyle/>
        <a:p>
          <a:endParaRPr lang="fr-FR"/>
        </a:p>
      </dgm:t>
    </dgm:pt>
    <dgm:pt modelId="{1E15DACF-E2F2-4594-BE30-9579C093FA4D}">
      <dgm:prSet phldrT="[Texte]"/>
      <dgm:spPr/>
      <dgm:t>
        <a:bodyPr/>
        <a:lstStyle/>
        <a:p>
          <a:r>
            <a:rPr lang="ar-IQ" dirty="0"/>
            <a:t>القانون الثاني</a:t>
          </a:r>
          <a:endParaRPr lang="fr-FR" dirty="0"/>
        </a:p>
      </dgm:t>
    </dgm:pt>
    <dgm:pt modelId="{03187273-F5E7-4631-AC65-A2C9B6280BDD}" type="parTrans" cxnId="{70BAF293-811E-48DC-8E36-E9542AC96BA2}">
      <dgm:prSet/>
      <dgm:spPr/>
      <dgm:t>
        <a:bodyPr/>
        <a:lstStyle/>
        <a:p>
          <a:endParaRPr lang="fr-FR"/>
        </a:p>
      </dgm:t>
    </dgm:pt>
    <dgm:pt modelId="{A647CE27-A608-4E0C-AA25-CBEF3AD8FFAA}" type="sibTrans" cxnId="{70BAF293-811E-48DC-8E36-E9542AC96BA2}">
      <dgm:prSet/>
      <dgm:spPr/>
      <dgm:t>
        <a:bodyPr/>
        <a:lstStyle/>
        <a:p>
          <a:endParaRPr lang="fr-FR"/>
        </a:p>
      </dgm:t>
    </dgm:pt>
    <dgm:pt modelId="{14DC40B2-7CC8-46BC-BACC-B6E7201B4CE5}">
      <dgm:prSet/>
      <dgm:spPr/>
      <dgm:t>
        <a:bodyPr/>
        <a:lstStyle/>
        <a:p>
          <a:r>
            <a:rPr lang="ar-IQ" dirty="0"/>
            <a:t>القانون الاول</a:t>
          </a:r>
          <a:endParaRPr lang="fr-FR" dirty="0"/>
        </a:p>
      </dgm:t>
    </dgm:pt>
    <dgm:pt modelId="{A3FEA9ED-0BFB-489E-8ACE-9E9A0FE9A01D}" type="parTrans" cxnId="{F1D20AA1-E163-47E5-909F-EE3CA44251EB}">
      <dgm:prSet/>
      <dgm:spPr/>
      <dgm:t>
        <a:bodyPr/>
        <a:lstStyle/>
        <a:p>
          <a:endParaRPr lang="fr-FR"/>
        </a:p>
      </dgm:t>
    </dgm:pt>
    <dgm:pt modelId="{A1AE4398-1616-423E-B75D-AEA82C678619}" type="sibTrans" cxnId="{F1D20AA1-E163-47E5-909F-EE3CA44251EB}">
      <dgm:prSet/>
      <dgm:spPr/>
      <dgm:t>
        <a:bodyPr/>
        <a:lstStyle/>
        <a:p>
          <a:endParaRPr lang="fr-FR"/>
        </a:p>
      </dgm:t>
    </dgm:pt>
    <dgm:pt modelId="{6A022194-A588-41D6-8BF0-28817F405744}">
      <dgm:prSet phldrT="[Texte]"/>
      <dgm:spPr/>
      <dgm:t>
        <a:bodyPr/>
        <a:lstStyle/>
        <a:p>
          <a:r>
            <a:rPr lang="ar-IQ" dirty="0"/>
            <a:t>القانون الثالث</a:t>
          </a:r>
          <a:endParaRPr lang="fr-FR" dirty="0"/>
        </a:p>
      </dgm:t>
    </dgm:pt>
    <dgm:pt modelId="{9FD1FFE3-A32E-4190-8069-3F9234093880}" type="parTrans" cxnId="{180DD56B-0A64-450A-A766-E2BF6A34F480}">
      <dgm:prSet/>
      <dgm:spPr/>
      <dgm:t>
        <a:bodyPr/>
        <a:lstStyle/>
        <a:p>
          <a:endParaRPr lang="fr-FR"/>
        </a:p>
      </dgm:t>
    </dgm:pt>
    <dgm:pt modelId="{2BBC27FB-3657-4F64-9EFB-7F2D0AD3C12A}" type="sibTrans" cxnId="{180DD56B-0A64-450A-A766-E2BF6A34F480}">
      <dgm:prSet/>
      <dgm:spPr/>
      <dgm:t>
        <a:bodyPr/>
        <a:lstStyle/>
        <a:p>
          <a:endParaRPr lang="fr-FR"/>
        </a:p>
      </dgm:t>
    </dgm:pt>
    <dgm:pt modelId="{50FAC0F2-3F56-4557-8125-1F2340B5165F}" type="pres">
      <dgm:prSet presAssocID="{7D8E2BA8-A656-48D1-A82B-82740310B1D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ED94BB-78A1-4763-9A4D-BA28E983D5C9}" type="pres">
      <dgm:prSet presAssocID="{7D8E2BA8-A656-48D1-A82B-82740310B1DB}" presName="matrix" presStyleCnt="0"/>
      <dgm:spPr/>
    </dgm:pt>
    <dgm:pt modelId="{64060E9E-742A-450D-A876-311BD1F496A4}" type="pres">
      <dgm:prSet presAssocID="{7D8E2BA8-A656-48D1-A82B-82740310B1DB}" presName="tile1" presStyleLbl="node1" presStyleIdx="0" presStyleCnt="4"/>
      <dgm:spPr/>
    </dgm:pt>
    <dgm:pt modelId="{08EC05D7-12A5-4C86-BF41-CA1C1A8B2DB3}" type="pres">
      <dgm:prSet presAssocID="{7D8E2BA8-A656-48D1-A82B-82740310B1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EC1826-5693-47EA-84B2-F842AF6513FE}" type="pres">
      <dgm:prSet presAssocID="{7D8E2BA8-A656-48D1-A82B-82740310B1DB}" presName="tile2" presStyleLbl="node1" presStyleIdx="1" presStyleCnt="4"/>
      <dgm:spPr/>
    </dgm:pt>
    <dgm:pt modelId="{34ED0106-E740-42CE-B7EB-0CC8744402E6}" type="pres">
      <dgm:prSet presAssocID="{7D8E2BA8-A656-48D1-A82B-82740310B1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94B4C26-CE95-4BEE-94C9-CF0B6A51187B}" type="pres">
      <dgm:prSet presAssocID="{7D8E2BA8-A656-48D1-A82B-82740310B1DB}" presName="tile3" presStyleLbl="node1" presStyleIdx="2" presStyleCnt="4"/>
      <dgm:spPr/>
    </dgm:pt>
    <dgm:pt modelId="{6BAAB740-13DF-493E-A808-9C3719780F63}" type="pres">
      <dgm:prSet presAssocID="{7D8E2BA8-A656-48D1-A82B-82740310B1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4B68124-DAB3-45C4-ACBD-FBF855B40629}" type="pres">
      <dgm:prSet presAssocID="{7D8E2BA8-A656-48D1-A82B-82740310B1DB}" presName="tile4" presStyleLbl="node1" presStyleIdx="3" presStyleCnt="4"/>
      <dgm:spPr/>
    </dgm:pt>
    <dgm:pt modelId="{5F032478-CAF4-4340-818C-7E38A69350D4}" type="pres">
      <dgm:prSet presAssocID="{7D8E2BA8-A656-48D1-A82B-82740310B1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FC97090F-C3E1-4191-8945-CA4218B165A5}" type="pres">
      <dgm:prSet presAssocID="{7D8E2BA8-A656-48D1-A82B-82740310B1D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9BF7B26-17FE-4AD5-B0E4-FE799E3B2BD6}" srcId="{8788E363-06D3-4C7C-8FC2-3810051D7F54}" destId="{4E9B5BDB-2A7C-46E4-AC4F-6253BCEDE53F}" srcOrd="0" destOrd="0" parTransId="{F1E2162B-BBE1-4B45-8AE4-829E4A6D7678}" sibTransId="{60E37667-F6EE-4C12-8641-122C9957FE13}"/>
    <dgm:cxn modelId="{6B2E9930-EFC6-4C8F-9363-ED1035DE24BB}" type="presOf" srcId="{6A022194-A588-41D6-8BF0-28817F405744}" destId="{84B68124-DAB3-45C4-ACBD-FBF855B40629}" srcOrd="0" destOrd="0" presId="urn:microsoft.com/office/officeart/2005/8/layout/matrix1"/>
    <dgm:cxn modelId="{AFD34B33-D4F4-49D7-AFAF-3C3650183282}" type="presOf" srcId="{1E15DACF-E2F2-4594-BE30-9579C093FA4D}" destId="{394B4C26-CE95-4BEE-94C9-CF0B6A51187B}" srcOrd="0" destOrd="0" presId="urn:microsoft.com/office/officeart/2005/8/layout/matrix1"/>
    <dgm:cxn modelId="{7F212E68-6932-4352-9823-9AAD686F7A59}" srcId="{7D8E2BA8-A656-48D1-A82B-82740310B1DB}" destId="{8788E363-06D3-4C7C-8FC2-3810051D7F54}" srcOrd="0" destOrd="0" parTransId="{54357DE1-14E7-4FC1-99B7-384D8120241B}" sibTransId="{24A257BE-1F30-410F-A004-09E22CA5C7C0}"/>
    <dgm:cxn modelId="{D2C8F868-59E9-400E-A3E6-CE3E43445F95}" type="presOf" srcId="{4E9B5BDB-2A7C-46E4-AC4F-6253BCEDE53F}" destId="{08EC05D7-12A5-4C86-BF41-CA1C1A8B2DB3}" srcOrd="1" destOrd="0" presId="urn:microsoft.com/office/officeart/2005/8/layout/matrix1"/>
    <dgm:cxn modelId="{180DD56B-0A64-450A-A766-E2BF6A34F480}" srcId="{8788E363-06D3-4C7C-8FC2-3810051D7F54}" destId="{6A022194-A588-41D6-8BF0-28817F405744}" srcOrd="3" destOrd="0" parTransId="{9FD1FFE3-A32E-4190-8069-3F9234093880}" sibTransId="{2BBC27FB-3657-4F64-9EFB-7F2D0AD3C12A}"/>
    <dgm:cxn modelId="{7ABE356E-E5B1-41BD-A226-6FC7B721A534}" type="presOf" srcId="{8788E363-06D3-4C7C-8FC2-3810051D7F54}" destId="{FC97090F-C3E1-4191-8945-CA4218B165A5}" srcOrd="0" destOrd="0" presId="urn:microsoft.com/office/officeart/2005/8/layout/matrix1"/>
    <dgm:cxn modelId="{1063F17E-24E4-40EE-9BCA-454BDE8F26D5}" type="presOf" srcId="{7D8E2BA8-A656-48D1-A82B-82740310B1DB}" destId="{50FAC0F2-3F56-4557-8125-1F2340B5165F}" srcOrd="0" destOrd="0" presId="urn:microsoft.com/office/officeart/2005/8/layout/matrix1"/>
    <dgm:cxn modelId="{70BAF293-811E-48DC-8E36-E9542AC96BA2}" srcId="{8788E363-06D3-4C7C-8FC2-3810051D7F54}" destId="{1E15DACF-E2F2-4594-BE30-9579C093FA4D}" srcOrd="2" destOrd="0" parTransId="{03187273-F5E7-4631-AC65-A2C9B6280BDD}" sibTransId="{A647CE27-A608-4E0C-AA25-CBEF3AD8FFAA}"/>
    <dgm:cxn modelId="{F1D20AA1-E163-47E5-909F-EE3CA44251EB}" srcId="{8788E363-06D3-4C7C-8FC2-3810051D7F54}" destId="{14DC40B2-7CC8-46BC-BACC-B6E7201B4CE5}" srcOrd="1" destOrd="0" parTransId="{A3FEA9ED-0BFB-489E-8ACE-9E9A0FE9A01D}" sibTransId="{A1AE4398-1616-423E-B75D-AEA82C678619}"/>
    <dgm:cxn modelId="{96BD7CA2-F5DB-422D-BB59-1F913FD0A5BD}" type="presOf" srcId="{6A022194-A588-41D6-8BF0-28817F405744}" destId="{5F032478-CAF4-4340-818C-7E38A69350D4}" srcOrd="1" destOrd="0" presId="urn:microsoft.com/office/officeart/2005/8/layout/matrix1"/>
    <dgm:cxn modelId="{B4B2C1C9-67E8-4828-981B-C6B44187D599}" type="presOf" srcId="{14DC40B2-7CC8-46BC-BACC-B6E7201B4CE5}" destId="{34ED0106-E740-42CE-B7EB-0CC8744402E6}" srcOrd="1" destOrd="0" presId="urn:microsoft.com/office/officeart/2005/8/layout/matrix1"/>
    <dgm:cxn modelId="{06B0F2D3-695C-49DA-AA4B-B745326F2E34}" type="presOf" srcId="{4E9B5BDB-2A7C-46E4-AC4F-6253BCEDE53F}" destId="{64060E9E-742A-450D-A876-311BD1F496A4}" srcOrd="0" destOrd="0" presId="urn:microsoft.com/office/officeart/2005/8/layout/matrix1"/>
    <dgm:cxn modelId="{5F3B94FC-933B-4289-9187-F75382C901F9}" type="presOf" srcId="{14DC40B2-7CC8-46BC-BACC-B6E7201B4CE5}" destId="{64EC1826-5693-47EA-84B2-F842AF6513FE}" srcOrd="0" destOrd="0" presId="urn:microsoft.com/office/officeart/2005/8/layout/matrix1"/>
    <dgm:cxn modelId="{C97593FF-8514-4182-8CEC-59426930C8C8}" type="presOf" srcId="{1E15DACF-E2F2-4594-BE30-9579C093FA4D}" destId="{6BAAB740-13DF-493E-A808-9C3719780F63}" srcOrd="1" destOrd="0" presId="urn:microsoft.com/office/officeart/2005/8/layout/matrix1"/>
    <dgm:cxn modelId="{13164EF7-101F-403B-A6D6-9F7461F02BB6}" type="presParOf" srcId="{50FAC0F2-3F56-4557-8125-1F2340B5165F}" destId="{7AED94BB-78A1-4763-9A4D-BA28E983D5C9}" srcOrd="0" destOrd="0" presId="urn:microsoft.com/office/officeart/2005/8/layout/matrix1"/>
    <dgm:cxn modelId="{6E03F96E-A0B9-4964-85A2-7333B596D5BD}" type="presParOf" srcId="{7AED94BB-78A1-4763-9A4D-BA28E983D5C9}" destId="{64060E9E-742A-450D-A876-311BD1F496A4}" srcOrd="0" destOrd="0" presId="urn:microsoft.com/office/officeart/2005/8/layout/matrix1"/>
    <dgm:cxn modelId="{D720EC04-7ABE-41FA-A9DC-CAE76910A74E}" type="presParOf" srcId="{7AED94BB-78A1-4763-9A4D-BA28E983D5C9}" destId="{08EC05D7-12A5-4C86-BF41-CA1C1A8B2DB3}" srcOrd="1" destOrd="0" presId="urn:microsoft.com/office/officeart/2005/8/layout/matrix1"/>
    <dgm:cxn modelId="{6A480F76-B392-403E-A656-FA57C8904EC4}" type="presParOf" srcId="{7AED94BB-78A1-4763-9A4D-BA28E983D5C9}" destId="{64EC1826-5693-47EA-84B2-F842AF6513FE}" srcOrd="2" destOrd="0" presId="urn:microsoft.com/office/officeart/2005/8/layout/matrix1"/>
    <dgm:cxn modelId="{1DBDF6E9-ABE5-414F-B4E9-2663172B5864}" type="presParOf" srcId="{7AED94BB-78A1-4763-9A4D-BA28E983D5C9}" destId="{34ED0106-E740-42CE-B7EB-0CC8744402E6}" srcOrd="3" destOrd="0" presId="urn:microsoft.com/office/officeart/2005/8/layout/matrix1"/>
    <dgm:cxn modelId="{D7DE854C-B3D1-43A0-8BCE-902FFF5A22F4}" type="presParOf" srcId="{7AED94BB-78A1-4763-9A4D-BA28E983D5C9}" destId="{394B4C26-CE95-4BEE-94C9-CF0B6A51187B}" srcOrd="4" destOrd="0" presId="urn:microsoft.com/office/officeart/2005/8/layout/matrix1"/>
    <dgm:cxn modelId="{AC9501F7-2E02-45E2-8D79-2F7FEBEF9983}" type="presParOf" srcId="{7AED94BB-78A1-4763-9A4D-BA28E983D5C9}" destId="{6BAAB740-13DF-493E-A808-9C3719780F63}" srcOrd="5" destOrd="0" presId="urn:microsoft.com/office/officeart/2005/8/layout/matrix1"/>
    <dgm:cxn modelId="{24A2F040-73A6-4557-8599-0D7D2D542200}" type="presParOf" srcId="{7AED94BB-78A1-4763-9A4D-BA28E983D5C9}" destId="{84B68124-DAB3-45C4-ACBD-FBF855B40629}" srcOrd="6" destOrd="0" presId="urn:microsoft.com/office/officeart/2005/8/layout/matrix1"/>
    <dgm:cxn modelId="{7D36D577-4B84-4D52-99AA-A11937F046A0}" type="presParOf" srcId="{7AED94BB-78A1-4763-9A4D-BA28E983D5C9}" destId="{5F032478-CAF4-4340-818C-7E38A69350D4}" srcOrd="7" destOrd="0" presId="urn:microsoft.com/office/officeart/2005/8/layout/matrix1"/>
    <dgm:cxn modelId="{0ADBAB9E-5869-4D3B-A901-429E1341F81D}" type="presParOf" srcId="{50FAC0F2-3F56-4557-8125-1F2340B5165F}" destId="{FC97090F-C3E1-4191-8945-CA4218B165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1684D8-DC04-4A2C-8279-73B0F05D0D80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F35C13BA-92C6-44E2-9FBD-FBEB76AD478D}">
      <dgm:prSet phldrT="[Texte]"/>
      <dgm:spPr/>
      <dgm:t>
        <a:bodyPr/>
        <a:lstStyle/>
        <a:p>
          <a:r>
            <a:rPr lang="ar-IQ" b="1" dirty="0"/>
            <a:t>الضغط</a:t>
          </a:r>
          <a:endParaRPr lang="fr-FR" b="1" dirty="0"/>
        </a:p>
      </dgm:t>
    </dgm:pt>
    <dgm:pt modelId="{E868EE83-99D2-41CE-8F18-ED4BF5922522}" type="parTrans" cxnId="{194B6FFC-4D87-4F36-86A2-6A0CE43966D3}">
      <dgm:prSet/>
      <dgm:spPr/>
      <dgm:t>
        <a:bodyPr/>
        <a:lstStyle/>
        <a:p>
          <a:endParaRPr lang="fr-FR"/>
        </a:p>
      </dgm:t>
    </dgm:pt>
    <dgm:pt modelId="{2814817C-ED8F-4AEC-AE86-26BB3FDE7BA7}" type="sibTrans" cxnId="{194B6FFC-4D87-4F36-86A2-6A0CE43966D3}">
      <dgm:prSet/>
      <dgm:spPr/>
      <dgm:t>
        <a:bodyPr/>
        <a:lstStyle/>
        <a:p>
          <a:endParaRPr lang="fr-FR"/>
        </a:p>
      </dgm:t>
    </dgm:pt>
    <dgm:pt modelId="{2755AD23-4CC7-4F85-8AB2-C2E04DD2018A}">
      <dgm:prSet phldrT="[Texte]"/>
      <dgm:spPr/>
      <dgm:t>
        <a:bodyPr/>
        <a:lstStyle/>
        <a:p>
          <a:r>
            <a:rPr lang="ar-IQ" b="1" dirty="0"/>
            <a:t>الحرارة</a:t>
          </a:r>
          <a:endParaRPr lang="fr-FR" b="1" dirty="0"/>
        </a:p>
      </dgm:t>
    </dgm:pt>
    <dgm:pt modelId="{56816839-87DE-4CA8-A90C-2ED37D2C490B}" type="parTrans" cxnId="{5D36B41B-BECE-45EA-8797-8EC4A9423E8E}">
      <dgm:prSet/>
      <dgm:spPr/>
      <dgm:t>
        <a:bodyPr/>
        <a:lstStyle/>
        <a:p>
          <a:endParaRPr lang="fr-FR"/>
        </a:p>
      </dgm:t>
    </dgm:pt>
    <dgm:pt modelId="{019C200E-2830-465A-B95F-AFB28ADDEAC2}" type="sibTrans" cxnId="{5D36B41B-BECE-45EA-8797-8EC4A9423E8E}">
      <dgm:prSet/>
      <dgm:spPr/>
      <dgm:t>
        <a:bodyPr/>
        <a:lstStyle/>
        <a:p>
          <a:endParaRPr lang="fr-FR"/>
        </a:p>
      </dgm:t>
    </dgm:pt>
    <dgm:pt modelId="{0B307530-3BF7-45D4-BF62-88131181783C}">
      <dgm:prSet phldrT="[Texte]"/>
      <dgm:spPr/>
      <dgm:t>
        <a:bodyPr/>
        <a:lstStyle/>
        <a:p>
          <a:r>
            <a:rPr lang="ar-IQ" b="1" dirty="0"/>
            <a:t>الكثافة</a:t>
          </a:r>
          <a:endParaRPr lang="fr-FR" b="1" dirty="0"/>
        </a:p>
      </dgm:t>
    </dgm:pt>
    <dgm:pt modelId="{41AFC2FA-37D4-4183-8B1D-9B10D188D569}" type="parTrans" cxnId="{51A7EC4D-9759-4C67-B7BA-6B1934B9F0AD}">
      <dgm:prSet/>
      <dgm:spPr/>
      <dgm:t>
        <a:bodyPr/>
        <a:lstStyle/>
        <a:p>
          <a:endParaRPr lang="fr-FR"/>
        </a:p>
      </dgm:t>
    </dgm:pt>
    <dgm:pt modelId="{0C9B0C62-6ABA-4DAC-B840-6746E60388F3}" type="sibTrans" cxnId="{51A7EC4D-9759-4C67-B7BA-6B1934B9F0AD}">
      <dgm:prSet/>
      <dgm:spPr/>
      <dgm:t>
        <a:bodyPr/>
        <a:lstStyle/>
        <a:p>
          <a:endParaRPr lang="fr-FR"/>
        </a:p>
      </dgm:t>
    </dgm:pt>
    <dgm:pt modelId="{9E6DB4C1-2C2B-4CDE-8315-FF4BAE3076F1}" type="pres">
      <dgm:prSet presAssocID="{EE1684D8-DC04-4A2C-8279-73B0F05D0D8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8315C12-715A-4774-BE40-6F99765071B4}" type="pres">
      <dgm:prSet presAssocID="{F35C13BA-92C6-44E2-9FBD-FBEB76AD478D}" presName="gear1" presStyleLbl="node1" presStyleIdx="0" presStyleCnt="3">
        <dgm:presLayoutVars>
          <dgm:chMax val="1"/>
          <dgm:bulletEnabled val="1"/>
        </dgm:presLayoutVars>
      </dgm:prSet>
      <dgm:spPr/>
    </dgm:pt>
    <dgm:pt modelId="{9ACB313A-E396-4834-9978-115D6453C0DA}" type="pres">
      <dgm:prSet presAssocID="{F35C13BA-92C6-44E2-9FBD-FBEB76AD478D}" presName="gear1srcNode" presStyleLbl="node1" presStyleIdx="0" presStyleCnt="3"/>
      <dgm:spPr/>
    </dgm:pt>
    <dgm:pt modelId="{46B7269D-3BD6-4960-9B5B-C89D42BD3080}" type="pres">
      <dgm:prSet presAssocID="{F35C13BA-92C6-44E2-9FBD-FBEB76AD478D}" presName="gear1dstNode" presStyleLbl="node1" presStyleIdx="0" presStyleCnt="3"/>
      <dgm:spPr/>
    </dgm:pt>
    <dgm:pt modelId="{01337D36-AA7C-4198-A661-841E74AB969D}" type="pres">
      <dgm:prSet presAssocID="{2755AD23-4CC7-4F85-8AB2-C2E04DD2018A}" presName="gear2" presStyleLbl="node1" presStyleIdx="1" presStyleCnt="3">
        <dgm:presLayoutVars>
          <dgm:chMax val="1"/>
          <dgm:bulletEnabled val="1"/>
        </dgm:presLayoutVars>
      </dgm:prSet>
      <dgm:spPr/>
    </dgm:pt>
    <dgm:pt modelId="{578D1B86-824E-4CC3-9CE2-489ADD7634DB}" type="pres">
      <dgm:prSet presAssocID="{2755AD23-4CC7-4F85-8AB2-C2E04DD2018A}" presName="gear2srcNode" presStyleLbl="node1" presStyleIdx="1" presStyleCnt="3"/>
      <dgm:spPr/>
    </dgm:pt>
    <dgm:pt modelId="{8A9DC4A1-73E7-46E4-B69E-A5C7EA8719EA}" type="pres">
      <dgm:prSet presAssocID="{2755AD23-4CC7-4F85-8AB2-C2E04DD2018A}" presName="gear2dstNode" presStyleLbl="node1" presStyleIdx="1" presStyleCnt="3"/>
      <dgm:spPr/>
    </dgm:pt>
    <dgm:pt modelId="{F8B838E5-50E0-434D-A1D0-D3B2CC3D412A}" type="pres">
      <dgm:prSet presAssocID="{0B307530-3BF7-45D4-BF62-88131181783C}" presName="gear3" presStyleLbl="node1" presStyleIdx="2" presStyleCnt="3"/>
      <dgm:spPr/>
    </dgm:pt>
    <dgm:pt modelId="{022DB1A6-5E18-488F-B761-90A277F673AD}" type="pres">
      <dgm:prSet presAssocID="{0B307530-3BF7-45D4-BF62-88131181783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DACEA197-538A-4A39-8734-198DC27DF30F}" type="pres">
      <dgm:prSet presAssocID="{0B307530-3BF7-45D4-BF62-88131181783C}" presName="gear3srcNode" presStyleLbl="node1" presStyleIdx="2" presStyleCnt="3"/>
      <dgm:spPr/>
    </dgm:pt>
    <dgm:pt modelId="{DC95EBD5-11EC-4745-B8A9-D4414C4FD095}" type="pres">
      <dgm:prSet presAssocID="{0B307530-3BF7-45D4-BF62-88131181783C}" presName="gear3dstNode" presStyleLbl="node1" presStyleIdx="2" presStyleCnt="3"/>
      <dgm:spPr/>
    </dgm:pt>
    <dgm:pt modelId="{7048EE47-1C7C-4BE0-9C5C-DD48AEE03597}" type="pres">
      <dgm:prSet presAssocID="{2814817C-ED8F-4AEC-AE86-26BB3FDE7BA7}" presName="connector1" presStyleLbl="sibTrans2D1" presStyleIdx="0" presStyleCnt="3"/>
      <dgm:spPr/>
    </dgm:pt>
    <dgm:pt modelId="{00A14CEE-9429-443D-A827-1057C9B912EF}" type="pres">
      <dgm:prSet presAssocID="{019C200E-2830-465A-B95F-AFB28ADDEAC2}" presName="connector2" presStyleLbl="sibTrans2D1" presStyleIdx="1" presStyleCnt="3"/>
      <dgm:spPr/>
    </dgm:pt>
    <dgm:pt modelId="{92ABDC64-9AB4-4731-96A0-D43FDC15E587}" type="pres">
      <dgm:prSet presAssocID="{0C9B0C62-6ABA-4DAC-B840-6746E60388F3}" presName="connector3" presStyleLbl="sibTrans2D1" presStyleIdx="2" presStyleCnt="3"/>
      <dgm:spPr/>
    </dgm:pt>
  </dgm:ptLst>
  <dgm:cxnLst>
    <dgm:cxn modelId="{0611560C-DAB2-4459-B4BB-FAE44B92A5F3}" type="presOf" srcId="{2755AD23-4CC7-4F85-8AB2-C2E04DD2018A}" destId="{8A9DC4A1-73E7-46E4-B69E-A5C7EA8719EA}" srcOrd="2" destOrd="0" presId="urn:microsoft.com/office/officeart/2005/8/layout/gear1"/>
    <dgm:cxn modelId="{5D36B41B-BECE-45EA-8797-8EC4A9423E8E}" srcId="{EE1684D8-DC04-4A2C-8279-73B0F05D0D80}" destId="{2755AD23-4CC7-4F85-8AB2-C2E04DD2018A}" srcOrd="1" destOrd="0" parTransId="{56816839-87DE-4CA8-A90C-2ED37D2C490B}" sibTransId="{019C200E-2830-465A-B95F-AFB28ADDEAC2}"/>
    <dgm:cxn modelId="{1590E525-C5EE-4908-BEF4-9CEDBA635972}" type="presOf" srcId="{F35C13BA-92C6-44E2-9FBD-FBEB76AD478D}" destId="{E8315C12-715A-4774-BE40-6F99765071B4}" srcOrd="0" destOrd="0" presId="urn:microsoft.com/office/officeart/2005/8/layout/gear1"/>
    <dgm:cxn modelId="{62F42131-7639-47FB-A585-4C9A26CB87FC}" type="presOf" srcId="{0B307530-3BF7-45D4-BF62-88131181783C}" destId="{DACEA197-538A-4A39-8734-198DC27DF30F}" srcOrd="2" destOrd="0" presId="urn:microsoft.com/office/officeart/2005/8/layout/gear1"/>
    <dgm:cxn modelId="{B36C0034-621F-406E-AAEF-05D27D372743}" type="presOf" srcId="{0B307530-3BF7-45D4-BF62-88131181783C}" destId="{DC95EBD5-11EC-4745-B8A9-D4414C4FD095}" srcOrd="3" destOrd="0" presId="urn:microsoft.com/office/officeart/2005/8/layout/gear1"/>
    <dgm:cxn modelId="{86DD7764-2884-4D46-BD79-35E2A7BC3E52}" type="presOf" srcId="{F35C13BA-92C6-44E2-9FBD-FBEB76AD478D}" destId="{46B7269D-3BD6-4960-9B5B-C89D42BD3080}" srcOrd="2" destOrd="0" presId="urn:microsoft.com/office/officeart/2005/8/layout/gear1"/>
    <dgm:cxn modelId="{51A7EC4D-9759-4C67-B7BA-6B1934B9F0AD}" srcId="{EE1684D8-DC04-4A2C-8279-73B0F05D0D80}" destId="{0B307530-3BF7-45D4-BF62-88131181783C}" srcOrd="2" destOrd="0" parTransId="{41AFC2FA-37D4-4183-8B1D-9B10D188D569}" sibTransId="{0C9B0C62-6ABA-4DAC-B840-6746E60388F3}"/>
    <dgm:cxn modelId="{76B71F88-7CDA-4C98-9725-59F1A726E844}" type="presOf" srcId="{F35C13BA-92C6-44E2-9FBD-FBEB76AD478D}" destId="{9ACB313A-E396-4834-9978-115D6453C0DA}" srcOrd="1" destOrd="0" presId="urn:microsoft.com/office/officeart/2005/8/layout/gear1"/>
    <dgm:cxn modelId="{00A00790-2FF8-42FA-A836-F0A45890F02B}" type="presOf" srcId="{0C9B0C62-6ABA-4DAC-B840-6746E60388F3}" destId="{92ABDC64-9AB4-4731-96A0-D43FDC15E587}" srcOrd="0" destOrd="0" presId="urn:microsoft.com/office/officeart/2005/8/layout/gear1"/>
    <dgm:cxn modelId="{EF201AA1-8DE1-4E4D-8723-8A0511D21E37}" type="presOf" srcId="{019C200E-2830-465A-B95F-AFB28ADDEAC2}" destId="{00A14CEE-9429-443D-A827-1057C9B912EF}" srcOrd="0" destOrd="0" presId="urn:microsoft.com/office/officeart/2005/8/layout/gear1"/>
    <dgm:cxn modelId="{34B0E4A7-2E6B-408B-B53C-91B6B7758665}" type="presOf" srcId="{EE1684D8-DC04-4A2C-8279-73B0F05D0D80}" destId="{9E6DB4C1-2C2B-4CDE-8315-FF4BAE3076F1}" srcOrd="0" destOrd="0" presId="urn:microsoft.com/office/officeart/2005/8/layout/gear1"/>
    <dgm:cxn modelId="{E0C9A2C5-6949-40DB-A792-29B82A24577A}" type="presOf" srcId="{0B307530-3BF7-45D4-BF62-88131181783C}" destId="{022DB1A6-5E18-488F-B761-90A277F673AD}" srcOrd="1" destOrd="0" presId="urn:microsoft.com/office/officeart/2005/8/layout/gear1"/>
    <dgm:cxn modelId="{C12851D0-5905-487B-8FE5-90FD8B00C545}" type="presOf" srcId="{2814817C-ED8F-4AEC-AE86-26BB3FDE7BA7}" destId="{7048EE47-1C7C-4BE0-9C5C-DD48AEE03597}" srcOrd="0" destOrd="0" presId="urn:microsoft.com/office/officeart/2005/8/layout/gear1"/>
    <dgm:cxn modelId="{7DA20FD9-B58E-46AF-9491-7A8304E58B05}" type="presOf" srcId="{0B307530-3BF7-45D4-BF62-88131181783C}" destId="{F8B838E5-50E0-434D-A1D0-D3B2CC3D412A}" srcOrd="0" destOrd="0" presId="urn:microsoft.com/office/officeart/2005/8/layout/gear1"/>
    <dgm:cxn modelId="{7FD64EE1-1C1B-4F94-8C59-C3F8FBE651F9}" type="presOf" srcId="{2755AD23-4CC7-4F85-8AB2-C2E04DD2018A}" destId="{01337D36-AA7C-4198-A661-841E74AB969D}" srcOrd="0" destOrd="0" presId="urn:microsoft.com/office/officeart/2005/8/layout/gear1"/>
    <dgm:cxn modelId="{8F3B79F0-0089-4BA2-82D3-47ACB3030D9F}" type="presOf" srcId="{2755AD23-4CC7-4F85-8AB2-C2E04DD2018A}" destId="{578D1B86-824E-4CC3-9CE2-489ADD7634DB}" srcOrd="1" destOrd="0" presId="urn:microsoft.com/office/officeart/2005/8/layout/gear1"/>
    <dgm:cxn modelId="{194B6FFC-4D87-4F36-86A2-6A0CE43966D3}" srcId="{EE1684D8-DC04-4A2C-8279-73B0F05D0D80}" destId="{F35C13BA-92C6-44E2-9FBD-FBEB76AD478D}" srcOrd="0" destOrd="0" parTransId="{E868EE83-99D2-41CE-8F18-ED4BF5922522}" sibTransId="{2814817C-ED8F-4AEC-AE86-26BB3FDE7BA7}"/>
    <dgm:cxn modelId="{175B8B48-F3E7-4CE8-870B-FE8A97168B39}" type="presParOf" srcId="{9E6DB4C1-2C2B-4CDE-8315-FF4BAE3076F1}" destId="{E8315C12-715A-4774-BE40-6F99765071B4}" srcOrd="0" destOrd="0" presId="urn:microsoft.com/office/officeart/2005/8/layout/gear1"/>
    <dgm:cxn modelId="{0ADE2276-EA3C-4633-86D7-B29C2A3244A9}" type="presParOf" srcId="{9E6DB4C1-2C2B-4CDE-8315-FF4BAE3076F1}" destId="{9ACB313A-E396-4834-9978-115D6453C0DA}" srcOrd="1" destOrd="0" presId="urn:microsoft.com/office/officeart/2005/8/layout/gear1"/>
    <dgm:cxn modelId="{0258E80D-23A2-4DAC-95CE-439626E642CB}" type="presParOf" srcId="{9E6DB4C1-2C2B-4CDE-8315-FF4BAE3076F1}" destId="{46B7269D-3BD6-4960-9B5B-C89D42BD3080}" srcOrd="2" destOrd="0" presId="urn:microsoft.com/office/officeart/2005/8/layout/gear1"/>
    <dgm:cxn modelId="{7E014F2A-6CBF-425F-A18A-F85D42725BED}" type="presParOf" srcId="{9E6DB4C1-2C2B-4CDE-8315-FF4BAE3076F1}" destId="{01337D36-AA7C-4198-A661-841E74AB969D}" srcOrd="3" destOrd="0" presId="urn:microsoft.com/office/officeart/2005/8/layout/gear1"/>
    <dgm:cxn modelId="{73EB1657-5D88-4C3B-AC0D-4BF37F56BED0}" type="presParOf" srcId="{9E6DB4C1-2C2B-4CDE-8315-FF4BAE3076F1}" destId="{578D1B86-824E-4CC3-9CE2-489ADD7634DB}" srcOrd="4" destOrd="0" presId="urn:microsoft.com/office/officeart/2005/8/layout/gear1"/>
    <dgm:cxn modelId="{7D52B501-7842-41A0-B24B-AB229529B705}" type="presParOf" srcId="{9E6DB4C1-2C2B-4CDE-8315-FF4BAE3076F1}" destId="{8A9DC4A1-73E7-46E4-B69E-A5C7EA8719EA}" srcOrd="5" destOrd="0" presId="urn:microsoft.com/office/officeart/2005/8/layout/gear1"/>
    <dgm:cxn modelId="{40FFB11D-8F2A-45AF-A0BE-2935DE961C54}" type="presParOf" srcId="{9E6DB4C1-2C2B-4CDE-8315-FF4BAE3076F1}" destId="{F8B838E5-50E0-434D-A1D0-D3B2CC3D412A}" srcOrd="6" destOrd="0" presId="urn:microsoft.com/office/officeart/2005/8/layout/gear1"/>
    <dgm:cxn modelId="{9760DF5C-4581-4A95-9AC4-8B2291C80759}" type="presParOf" srcId="{9E6DB4C1-2C2B-4CDE-8315-FF4BAE3076F1}" destId="{022DB1A6-5E18-488F-B761-90A277F673AD}" srcOrd="7" destOrd="0" presId="urn:microsoft.com/office/officeart/2005/8/layout/gear1"/>
    <dgm:cxn modelId="{3D4D51A5-C66F-48C4-B743-FBEAAB06DD28}" type="presParOf" srcId="{9E6DB4C1-2C2B-4CDE-8315-FF4BAE3076F1}" destId="{DACEA197-538A-4A39-8734-198DC27DF30F}" srcOrd="8" destOrd="0" presId="urn:microsoft.com/office/officeart/2005/8/layout/gear1"/>
    <dgm:cxn modelId="{83676294-2439-4B43-B373-EE37E067B980}" type="presParOf" srcId="{9E6DB4C1-2C2B-4CDE-8315-FF4BAE3076F1}" destId="{DC95EBD5-11EC-4745-B8A9-D4414C4FD095}" srcOrd="9" destOrd="0" presId="urn:microsoft.com/office/officeart/2005/8/layout/gear1"/>
    <dgm:cxn modelId="{24CC0C7A-55C2-4B5B-B314-946D1F221D6F}" type="presParOf" srcId="{9E6DB4C1-2C2B-4CDE-8315-FF4BAE3076F1}" destId="{7048EE47-1C7C-4BE0-9C5C-DD48AEE03597}" srcOrd="10" destOrd="0" presId="urn:microsoft.com/office/officeart/2005/8/layout/gear1"/>
    <dgm:cxn modelId="{240C5F87-20F5-4F99-BEED-DA321B166D70}" type="presParOf" srcId="{9E6DB4C1-2C2B-4CDE-8315-FF4BAE3076F1}" destId="{00A14CEE-9429-443D-A827-1057C9B912EF}" srcOrd="11" destOrd="0" presId="urn:microsoft.com/office/officeart/2005/8/layout/gear1"/>
    <dgm:cxn modelId="{8C220AF6-024D-48DF-9C73-AC4083FBA619}" type="presParOf" srcId="{9E6DB4C1-2C2B-4CDE-8315-FF4BAE3076F1}" destId="{92ABDC64-9AB4-4731-96A0-D43FDC15E587}" srcOrd="12" destOrd="0" presId="urn:microsoft.com/office/officeart/2005/8/layout/gear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FB9EAF-58AA-462A-B6BA-DCDF756EB5C1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955EEAB4-9501-4D98-A8DE-9A7E908EB717}">
      <dgm:prSet phldrT="[Texte]" custT="1"/>
      <dgm:spPr>
        <a:solidFill>
          <a:schemeClr val="accent5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IQ" sz="1800" b="1" dirty="0"/>
            <a:t>النظام معزول</a:t>
          </a:r>
          <a:endParaRPr lang="fr-FR" sz="1800" b="1" dirty="0"/>
        </a:p>
      </dgm:t>
    </dgm:pt>
    <dgm:pt modelId="{CEEAE189-36E2-455E-B337-4E63D24AC236}" type="parTrans" cxnId="{2BE1E6E0-F50B-48C9-8D5A-F17953E4A4CD}">
      <dgm:prSet/>
      <dgm:spPr/>
      <dgm:t>
        <a:bodyPr/>
        <a:lstStyle/>
        <a:p>
          <a:endParaRPr lang="fr-FR"/>
        </a:p>
      </dgm:t>
    </dgm:pt>
    <dgm:pt modelId="{108D7D97-C700-444B-A824-B0016341809A}" type="sibTrans" cxnId="{2BE1E6E0-F50B-48C9-8D5A-F17953E4A4CD}">
      <dgm:prSet/>
      <dgm:spPr>
        <a:solidFill>
          <a:schemeClr val="tx2"/>
        </a:solidFill>
      </dgm:spPr>
      <dgm:t>
        <a:bodyPr/>
        <a:lstStyle/>
        <a:p>
          <a:endParaRPr lang="fr-FR"/>
        </a:p>
      </dgm:t>
    </dgm:pt>
    <dgm:pt modelId="{130C74B8-8B5E-415A-9275-6E2B989BD016}">
      <dgm:prSet phldrT="[Texte]" custT="1"/>
      <dgm:spPr>
        <a:solidFill>
          <a:schemeClr val="accent5"/>
        </a:solidFill>
      </dgm:spPr>
      <dgm:t>
        <a:bodyPr/>
        <a:lstStyle/>
        <a:p>
          <a:pPr>
            <a:buFont typeface="+mj-lt"/>
            <a:buAutoNum type="arabicPeriod"/>
          </a:pPr>
          <a:r>
            <a:rPr lang="ar-IQ" sz="1800" b="1" dirty="0"/>
            <a:t>تساوي الضغط ودرجة الحرارة</a:t>
          </a:r>
          <a:endParaRPr lang="fr-FR" sz="1800" b="1" dirty="0"/>
        </a:p>
      </dgm:t>
    </dgm:pt>
    <dgm:pt modelId="{2919B64A-7F09-42B0-8292-BE5C30348346}" type="parTrans" cxnId="{83B5BED4-3174-40EF-9635-55C740089356}">
      <dgm:prSet/>
      <dgm:spPr/>
      <dgm:t>
        <a:bodyPr/>
        <a:lstStyle/>
        <a:p>
          <a:endParaRPr lang="fr-FR"/>
        </a:p>
      </dgm:t>
    </dgm:pt>
    <dgm:pt modelId="{9D8D0991-0C3D-45C5-B47C-D53D46C8B942}" type="sibTrans" cxnId="{83B5BED4-3174-40EF-9635-55C740089356}">
      <dgm:prSet/>
      <dgm:spPr>
        <a:solidFill>
          <a:schemeClr val="tx2"/>
        </a:solidFill>
      </dgm:spPr>
      <dgm:t>
        <a:bodyPr/>
        <a:lstStyle/>
        <a:p>
          <a:endParaRPr lang="fr-FR"/>
        </a:p>
      </dgm:t>
    </dgm:pt>
    <dgm:pt modelId="{53D11205-8D48-41B7-A3DD-4AFD5EBD653A}">
      <dgm:prSet phldrT="[Texte]"/>
      <dgm:spPr>
        <a:solidFill>
          <a:schemeClr val="accent5"/>
        </a:solidFill>
      </dgm:spPr>
      <dgm:t>
        <a:bodyPr/>
        <a:lstStyle/>
        <a:p>
          <a:r>
            <a:rPr lang="ar-IQ" dirty="0"/>
            <a:t>التوازن الحراري</a:t>
          </a:r>
          <a:endParaRPr lang="fr-FR" dirty="0"/>
        </a:p>
      </dgm:t>
    </dgm:pt>
    <dgm:pt modelId="{AC789D15-AE27-454C-A7BC-F0B9A8E7ACE0}" type="parTrans" cxnId="{19FF0E2E-4AA3-4BA0-89F2-A5BB95221E5F}">
      <dgm:prSet/>
      <dgm:spPr/>
      <dgm:t>
        <a:bodyPr/>
        <a:lstStyle/>
        <a:p>
          <a:endParaRPr lang="fr-FR"/>
        </a:p>
      </dgm:t>
    </dgm:pt>
    <dgm:pt modelId="{4FA85062-3D3C-417F-96AF-55262516E750}" type="sibTrans" cxnId="{19FF0E2E-4AA3-4BA0-89F2-A5BB95221E5F}">
      <dgm:prSet/>
      <dgm:spPr/>
      <dgm:t>
        <a:bodyPr/>
        <a:lstStyle/>
        <a:p>
          <a:endParaRPr lang="fr-FR"/>
        </a:p>
      </dgm:t>
    </dgm:pt>
    <dgm:pt modelId="{6C9CE405-F41C-475B-889C-BB4DBD9693AE}" type="pres">
      <dgm:prSet presAssocID="{4BFB9EAF-58AA-462A-B6BA-DCDF756EB5C1}" presName="Name0" presStyleCnt="0">
        <dgm:presLayoutVars>
          <dgm:dir/>
          <dgm:resizeHandles val="exact"/>
        </dgm:presLayoutVars>
      </dgm:prSet>
      <dgm:spPr/>
    </dgm:pt>
    <dgm:pt modelId="{DE417012-E213-4DC4-9202-648118BBC171}" type="pres">
      <dgm:prSet presAssocID="{4BFB9EAF-58AA-462A-B6BA-DCDF756EB5C1}" presName="vNodes" presStyleCnt="0"/>
      <dgm:spPr/>
    </dgm:pt>
    <dgm:pt modelId="{FF09AD88-CD87-4A13-AFF3-D04998D48F67}" type="pres">
      <dgm:prSet presAssocID="{955EEAB4-9501-4D98-A8DE-9A7E908EB717}" presName="node" presStyleLbl="node1" presStyleIdx="0" presStyleCnt="3" custScaleX="210568" custScaleY="201191">
        <dgm:presLayoutVars>
          <dgm:bulletEnabled val="1"/>
        </dgm:presLayoutVars>
      </dgm:prSet>
      <dgm:spPr/>
    </dgm:pt>
    <dgm:pt modelId="{3B1FE71F-7DCE-4C6F-A00D-DAF818040158}" type="pres">
      <dgm:prSet presAssocID="{108D7D97-C700-444B-A824-B0016341809A}" presName="spacerT" presStyleCnt="0"/>
      <dgm:spPr/>
    </dgm:pt>
    <dgm:pt modelId="{DBFF38C1-454E-444A-9D39-280D4194B6C5}" type="pres">
      <dgm:prSet presAssocID="{108D7D97-C700-444B-A824-B0016341809A}" presName="sibTrans" presStyleLbl="sibTrans2D1" presStyleIdx="0" presStyleCnt="2"/>
      <dgm:spPr/>
    </dgm:pt>
    <dgm:pt modelId="{571CF4A3-DF59-4CA1-8722-D02F09E513D8}" type="pres">
      <dgm:prSet presAssocID="{108D7D97-C700-444B-A824-B0016341809A}" presName="spacerB" presStyleCnt="0"/>
      <dgm:spPr/>
    </dgm:pt>
    <dgm:pt modelId="{6036D839-13AE-4BF3-AF6B-38B233B1BB06}" type="pres">
      <dgm:prSet presAssocID="{130C74B8-8B5E-415A-9275-6E2B989BD016}" presName="node" presStyleLbl="node1" presStyleIdx="1" presStyleCnt="3" custScaleX="248624" custScaleY="233998">
        <dgm:presLayoutVars>
          <dgm:bulletEnabled val="1"/>
        </dgm:presLayoutVars>
      </dgm:prSet>
      <dgm:spPr/>
    </dgm:pt>
    <dgm:pt modelId="{7161990D-A476-417E-A6BB-BD993D1117E7}" type="pres">
      <dgm:prSet presAssocID="{4BFB9EAF-58AA-462A-B6BA-DCDF756EB5C1}" presName="sibTransLast" presStyleLbl="sibTrans2D1" presStyleIdx="1" presStyleCnt="2"/>
      <dgm:spPr/>
    </dgm:pt>
    <dgm:pt modelId="{54E3CE49-C07C-4BDD-9341-B8DD3983B2D1}" type="pres">
      <dgm:prSet presAssocID="{4BFB9EAF-58AA-462A-B6BA-DCDF756EB5C1}" presName="connectorText" presStyleLbl="sibTrans2D1" presStyleIdx="1" presStyleCnt="2"/>
      <dgm:spPr/>
    </dgm:pt>
    <dgm:pt modelId="{7B5F7C97-BBB9-4F8C-9599-30E0F7F8F4B7}" type="pres">
      <dgm:prSet presAssocID="{4BFB9EAF-58AA-462A-B6BA-DCDF756EB5C1}" presName="lastNode" presStyleLbl="node1" presStyleIdx="2" presStyleCnt="3" custScaleX="117325" custScaleY="102212" custLinFactNeighborY="-2486">
        <dgm:presLayoutVars>
          <dgm:bulletEnabled val="1"/>
        </dgm:presLayoutVars>
      </dgm:prSet>
      <dgm:spPr/>
    </dgm:pt>
  </dgm:ptLst>
  <dgm:cxnLst>
    <dgm:cxn modelId="{19FF0E2E-4AA3-4BA0-89F2-A5BB95221E5F}" srcId="{4BFB9EAF-58AA-462A-B6BA-DCDF756EB5C1}" destId="{53D11205-8D48-41B7-A3DD-4AFD5EBD653A}" srcOrd="2" destOrd="0" parTransId="{AC789D15-AE27-454C-A7BC-F0B9A8E7ACE0}" sibTransId="{4FA85062-3D3C-417F-96AF-55262516E750}"/>
    <dgm:cxn modelId="{17A80D31-5013-4834-B84C-A2394A986AF5}" type="presOf" srcId="{955EEAB4-9501-4D98-A8DE-9A7E908EB717}" destId="{FF09AD88-CD87-4A13-AFF3-D04998D48F67}" srcOrd="0" destOrd="0" presId="urn:microsoft.com/office/officeart/2005/8/layout/equation2"/>
    <dgm:cxn modelId="{E692625C-63EA-46ED-BC35-39E59044127F}" type="presOf" srcId="{130C74B8-8B5E-415A-9275-6E2B989BD016}" destId="{6036D839-13AE-4BF3-AF6B-38B233B1BB06}" srcOrd="0" destOrd="0" presId="urn:microsoft.com/office/officeart/2005/8/layout/equation2"/>
    <dgm:cxn modelId="{59E9E85E-FA23-42A8-8B0A-BB07307281B5}" type="presOf" srcId="{9D8D0991-0C3D-45C5-B47C-D53D46C8B942}" destId="{7161990D-A476-417E-A6BB-BD993D1117E7}" srcOrd="0" destOrd="0" presId="urn:microsoft.com/office/officeart/2005/8/layout/equation2"/>
    <dgm:cxn modelId="{464FB98A-2A14-4068-B4C7-25A0D236A649}" type="presOf" srcId="{4BFB9EAF-58AA-462A-B6BA-DCDF756EB5C1}" destId="{6C9CE405-F41C-475B-889C-BB4DBD9693AE}" srcOrd="0" destOrd="0" presId="urn:microsoft.com/office/officeart/2005/8/layout/equation2"/>
    <dgm:cxn modelId="{9199D290-E59E-4705-BB79-975BBD2F1B04}" type="presOf" srcId="{9D8D0991-0C3D-45C5-B47C-D53D46C8B942}" destId="{54E3CE49-C07C-4BDD-9341-B8DD3983B2D1}" srcOrd="1" destOrd="0" presId="urn:microsoft.com/office/officeart/2005/8/layout/equation2"/>
    <dgm:cxn modelId="{010CDC9E-B40A-4C05-86CE-950C2856ECDE}" type="presOf" srcId="{108D7D97-C700-444B-A824-B0016341809A}" destId="{DBFF38C1-454E-444A-9D39-280D4194B6C5}" srcOrd="0" destOrd="0" presId="urn:microsoft.com/office/officeart/2005/8/layout/equation2"/>
    <dgm:cxn modelId="{83B5BED4-3174-40EF-9635-55C740089356}" srcId="{4BFB9EAF-58AA-462A-B6BA-DCDF756EB5C1}" destId="{130C74B8-8B5E-415A-9275-6E2B989BD016}" srcOrd="1" destOrd="0" parTransId="{2919B64A-7F09-42B0-8292-BE5C30348346}" sibTransId="{9D8D0991-0C3D-45C5-B47C-D53D46C8B942}"/>
    <dgm:cxn modelId="{1837EDDC-9F2D-4B3D-94C0-26522788E39E}" type="presOf" srcId="{53D11205-8D48-41B7-A3DD-4AFD5EBD653A}" destId="{7B5F7C97-BBB9-4F8C-9599-30E0F7F8F4B7}" srcOrd="0" destOrd="0" presId="urn:microsoft.com/office/officeart/2005/8/layout/equation2"/>
    <dgm:cxn modelId="{2BE1E6E0-F50B-48C9-8D5A-F17953E4A4CD}" srcId="{4BFB9EAF-58AA-462A-B6BA-DCDF756EB5C1}" destId="{955EEAB4-9501-4D98-A8DE-9A7E908EB717}" srcOrd="0" destOrd="0" parTransId="{CEEAE189-36E2-455E-B337-4E63D24AC236}" sibTransId="{108D7D97-C700-444B-A824-B0016341809A}"/>
    <dgm:cxn modelId="{2C25A14D-A6DD-4CA0-B554-1AFD42A6AB09}" type="presParOf" srcId="{6C9CE405-F41C-475B-889C-BB4DBD9693AE}" destId="{DE417012-E213-4DC4-9202-648118BBC171}" srcOrd="0" destOrd="0" presId="urn:microsoft.com/office/officeart/2005/8/layout/equation2"/>
    <dgm:cxn modelId="{1D3B3CB6-DBBF-47B7-8611-1EE27AD1E1BF}" type="presParOf" srcId="{DE417012-E213-4DC4-9202-648118BBC171}" destId="{FF09AD88-CD87-4A13-AFF3-D04998D48F67}" srcOrd="0" destOrd="0" presId="urn:microsoft.com/office/officeart/2005/8/layout/equation2"/>
    <dgm:cxn modelId="{829F866F-5DEF-4B78-B8EB-7AEC6B833CC8}" type="presParOf" srcId="{DE417012-E213-4DC4-9202-648118BBC171}" destId="{3B1FE71F-7DCE-4C6F-A00D-DAF818040158}" srcOrd="1" destOrd="0" presId="urn:microsoft.com/office/officeart/2005/8/layout/equation2"/>
    <dgm:cxn modelId="{17AA41F2-D206-46EE-89FB-6F1E11FC790A}" type="presParOf" srcId="{DE417012-E213-4DC4-9202-648118BBC171}" destId="{DBFF38C1-454E-444A-9D39-280D4194B6C5}" srcOrd="2" destOrd="0" presId="urn:microsoft.com/office/officeart/2005/8/layout/equation2"/>
    <dgm:cxn modelId="{F22B2609-7FB5-4477-B218-42279AB2EE07}" type="presParOf" srcId="{DE417012-E213-4DC4-9202-648118BBC171}" destId="{571CF4A3-DF59-4CA1-8722-D02F09E513D8}" srcOrd="3" destOrd="0" presId="urn:microsoft.com/office/officeart/2005/8/layout/equation2"/>
    <dgm:cxn modelId="{B65D60DA-4DBB-4A0B-A8A4-03F8AB958E8A}" type="presParOf" srcId="{DE417012-E213-4DC4-9202-648118BBC171}" destId="{6036D839-13AE-4BF3-AF6B-38B233B1BB06}" srcOrd="4" destOrd="0" presId="urn:microsoft.com/office/officeart/2005/8/layout/equation2"/>
    <dgm:cxn modelId="{F4701A96-F659-4951-820C-F19FDEBD537E}" type="presParOf" srcId="{6C9CE405-F41C-475B-889C-BB4DBD9693AE}" destId="{7161990D-A476-417E-A6BB-BD993D1117E7}" srcOrd="1" destOrd="0" presId="urn:microsoft.com/office/officeart/2005/8/layout/equation2"/>
    <dgm:cxn modelId="{6F689B79-827B-42C6-8FA3-9BFB9CBB0BC5}" type="presParOf" srcId="{7161990D-A476-417E-A6BB-BD993D1117E7}" destId="{54E3CE49-C07C-4BDD-9341-B8DD3983B2D1}" srcOrd="0" destOrd="0" presId="urn:microsoft.com/office/officeart/2005/8/layout/equation2"/>
    <dgm:cxn modelId="{D86360E5-8D69-44B3-A7A1-4CA9FED75A68}" type="presParOf" srcId="{6C9CE405-F41C-475B-889C-BB4DBD9693AE}" destId="{7B5F7C97-BBB9-4F8C-9599-30E0F7F8F4B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C6AF52-3F31-4B66-9BAB-520613930AC1}">
      <dsp:nvSpPr>
        <dsp:cNvPr id="0" name=""/>
        <dsp:cNvSpPr/>
      </dsp:nvSpPr>
      <dsp:spPr>
        <a:xfrm>
          <a:off x="0" y="507723"/>
          <a:ext cx="66151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E1F1E-4D36-413B-AFFA-751281CCA201}">
      <dsp:nvSpPr>
        <dsp:cNvPr id="0" name=""/>
        <dsp:cNvSpPr/>
      </dsp:nvSpPr>
      <dsp:spPr>
        <a:xfrm>
          <a:off x="1005377" y="153483"/>
          <a:ext cx="46305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025" tIns="0" rIns="17502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/>
            <a:t>دراسة الطاقة (الحرارة والشغل) وتحولاتهما من شكل لآخر</a:t>
          </a:r>
          <a:endParaRPr lang="fr-FR" sz="2400" kern="1200" dirty="0"/>
        </a:p>
      </dsp:txBody>
      <dsp:txXfrm>
        <a:off x="1039962" y="188068"/>
        <a:ext cx="4561408" cy="639310"/>
      </dsp:txXfrm>
    </dsp:sp>
    <dsp:sp modelId="{A654E6ED-7A8B-40FF-9C58-063681D28564}">
      <dsp:nvSpPr>
        <dsp:cNvPr id="0" name=""/>
        <dsp:cNvSpPr/>
      </dsp:nvSpPr>
      <dsp:spPr>
        <a:xfrm>
          <a:off x="0" y="1596363"/>
          <a:ext cx="66151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3057-7CCB-485F-B246-0AFA096A86E4}">
      <dsp:nvSpPr>
        <dsp:cNvPr id="0" name=""/>
        <dsp:cNvSpPr/>
      </dsp:nvSpPr>
      <dsp:spPr>
        <a:xfrm>
          <a:off x="1005377" y="1242123"/>
          <a:ext cx="46305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025" tIns="0" rIns="17502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/>
            <a:t>دراسة التغيرات في خواص او سلوك المائع </a:t>
          </a:r>
          <a:endParaRPr lang="fr-FR" sz="2400" kern="1200" dirty="0"/>
        </a:p>
      </dsp:txBody>
      <dsp:txXfrm>
        <a:off x="1039962" y="1276708"/>
        <a:ext cx="4561408" cy="639310"/>
      </dsp:txXfrm>
    </dsp:sp>
    <dsp:sp modelId="{A58D9EB4-9CA2-424B-8374-64C12F466F11}">
      <dsp:nvSpPr>
        <dsp:cNvPr id="0" name=""/>
        <dsp:cNvSpPr/>
      </dsp:nvSpPr>
      <dsp:spPr>
        <a:xfrm>
          <a:off x="0" y="2685003"/>
          <a:ext cx="661511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1E954-9150-487F-8E3C-9C9BAA1890DD}">
      <dsp:nvSpPr>
        <dsp:cNvPr id="0" name=""/>
        <dsp:cNvSpPr/>
      </dsp:nvSpPr>
      <dsp:spPr>
        <a:xfrm>
          <a:off x="1005377" y="2330763"/>
          <a:ext cx="4630578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025" tIns="0" rIns="175025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400" kern="1200" dirty="0"/>
            <a:t>دراسة العلاقة بين تغير خواص المائع وكميات الشغل والحرارة المسببة لهذا التغير</a:t>
          </a:r>
          <a:endParaRPr lang="fr-FR" sz="2400" kern="1200" dirty="0"/>
        </a:p>
      </dsp:txBody>
      <dsp:txXfrm>
        <a:off x="1039962" y="2365348"/>
        <a:ext cx="4561408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0E9E-742A-450D-A876-311BD1F496A4}">
      <dsp:nvSpPr>
        <dsp:cNvPr id="0" name=""/>
        <dsp:cNvSpPr/>
      </dsp:nvSpPr>
      <dsp:spPr>
        <a:xfrm rot="16200000">
          <a:off x="1723628" y="-1723628"/>
          <a:ext cx="1562100" cy="50093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300" kern="1200" dirty="0"/>
            <a:t>القانون الصفري</a:t>
          </a:r>
          <a:endParaRPr lang="fr-FR" sz="3300" kern="1200" dirty="0"/>
        </a:p>
      </dsp:txBody>
      <dsp:txXfrm rot="5400000">
        <a:off x="0" y="0"/>
        <a:ext cx="5009356" cy="1171575"/>
      </dsp:txXfrm>
    </dsp:sp>
    <dsp:sp modelId="{64EC1826-5693-47EA-84B2-F842AF6513FE}">
      <dsp:nvSpPr>
        <dsp:cNvPr id="0" name=""/>
        <dsp:cNvSpPr/>
      </dsp:nvSpPr>
      <dsp:spPr>
        <a:xfrm>
          <a:off x="5009356" y="0"/>
          <a:ext cx="5009356" cy="1562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300" kern="1200" dirty="0"/>
            <a:t>القانون الاول</a:t>
          </a:r>
          <a:endParaRPr lang="fr-FR" sz="3300" kern="1200" dirty="0"/>
        </a:p>
      </dsp:txBody>
      <dsp:txXfrm>
        <a:off x="5009356" y="0"/>
        <a:ext cx="5009356" cy="1171575"/>
      </dsp:txXfrm>
    </dsp:sp>
    <dsp:sp modelId="{394B4C26-CE95-4BEE-94C9-CF0B6A51187B}">
      <dsp:nvSpPr>
        <dsp:cNvPr id="0" name=""/>
        <dsp:cNvSpPr/>
      </dsp:nvSpPr>
      <dsp:spPr>
        <a:xfrm rot="10800000">
          <a:off x="0" y="1562100"/>
          <a:ext cx="5009356" cy="15621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300" kern="1200" dirty="0"/>
            <a:t>القانون الثاني</a:t>
          </a:r>
          <a:endParaRPr lang="fr-FR" sz="3300" kern="1200" dirty="0"/>
        </a:p>
      </dsp:txBody>
      <dsp:txXfrm rot="10800000">
        <a:off x="0" y="1952625"/>
        <a:ext cx="5009356" cy="1171575"/>
      </dsp:txXfrm>
    </dsp:sp>
    <dsp:sp modelId="{84B68124-DAB3-45C4-ACBD-FBF855B40629}">
      <dsp:nvSpPr>
        <dsp:cNvPr id="0" name=""/>
        <dsp:cNvSpPr/>
      </dsp:nvSpPr>
      <dsp:spPr>
        <a:xfrm rot="5400000">
          <a:off x="6732984" y="-161528"/>
          <a:ext cx="1562100" cy="500935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300" kern="1200" dirty="0"/>
            <a:t>القانون الثالث</a:t>
          </a:r>
          <a:endParaRPr lang="fr-FR" sz="3300" kern="1200" dirty="0"/>
        </a:p>
      </dsp:txBody>
      <dsp:txXfrm rot="-5400000">
        <a:off x="5009356" y="1952624"/>
        <a:ext cx="5009356" cy="1171575"/>
      </dsp:txXfrm>
    </dsp:sp>
    <dsp:sp modelId="{FC97090F-C3E1-4191-8945-CA4218B165A5}">
      <dsp:nvSpPr>
        <dsp:cNvPr id="0" name=""/>
        <dsp:cNvSpPr/>
      </dsp:nvSpPr>
      <dsp:spPr>
        <a:xfrm>
          <a:off x="3506549" y="1171575"/>
          <a:ext cx="3005613" cy="7810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3300" kern="1200" dirty="0"/>
            <a:t>مبادئ اساسية</a:t>
          </a:r>
          <a:endParaRPr lang="fr-FR" sz="3300" kern="1200" dirty="0"/>
        </a:p>
      </dsp:txBody>
      <dsp:txXfrm>
        <a:off x="3544677" y="1209703"/>
        <a:ext cx="2929357" cy="704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15C12-715A-4774-BE40-6F99765071B4}">
      <dsp:nvSpPr>
        <dsp:cNvPr id="0" name=""/>
        <dsp:cNvSpPr/>
      </dsp:nvSpPr>
      <dsp:spPr>
        <a:xfrm>
          <a:off x="1357312" y="1566069"/>
          <a:ext cx="1658937" cy="1658937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1800" b="1" kern="1200" dirty="0"/>
            <a:t>الضغط</a:t>
          </a:r>
          <a:endParaRPr lang="fr-FR" sz="1800" b="1" kern="1200" dirty="0"/>
        </a:p>
      </dsp:txBody>
      <dsp:txXfrm>
        <a:off x="1690832" y="1954667"/>
        <a:ext cx="991897" cy="852728"/>
      </dsp:txXfrm>
    </dsp:sp>
    <dsp:sp modelId="{01337D36-AA7C-4198-A661-841E74AB969D}">
      <dsp:nvSpPr>
        <dsp:cNvPr id="0" name=""/>
        <dsp:cNvSpPr/>
      </dsp:nvSpPr>
      <dsp:spPr>
        <a:xfrm>
          <a:off x="392112" y="1173956"/>
          <a:ext cx="1206500" cy="120650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1800" b="1" kern="1200" dirty="0"/>
            <a:t>الحرارة</a:t>
          </a:r>
          <a:endParaRPr lang="fr-FR" sz="1800" b="1" kern="1200" dirty="0"/>
        </a:p>
      </dsp:txBody>
      <dsp:txXfrm>
        <a:off x="695852" y="1479532"/>
        <a:ext cx="599020" cy="595348"/>
      </dsp:txXfrm>
    </dsp:sp>
    <dsp:sp modelId="{F8B838E5-50E0-434D-A1D0-D3B2CC3D412A}">
      <dsp:nvSpPr>
        <dsp:cNvPr id="0" name=""/>
        <dsp:cNvSpPr/>
      </dsp:nvSpPr>
      <dsp:spPr>
        <a:xfrm rot="20700000">
          <a:off x="1067875" y="341594"/>
          <a:ext cx="1182123" cy="118212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1800" b="1" kern="1200" dirty="0"/>
            <a:t>الكثافة</a:t>
          </a:r>
          <a:endParaRPr lang="fr-FR" sz="1800" b="1" kern="1200" dirty="0"/>
        </a:p>
      </dsp:txBody>
      <dsp:txXfrm rot="-20700000">
        <a:off x="1327150" y="600869"/>
        <a:ext cx="663575" cy="663575"/>
      </dsp:txXfrm>
    </dsp:sp>
    <dsp:sp modelId="{7048EE47-1C7C-4BE0-9C5C-DD48AEE03597}">
      <dsp:nvSpPr>
        <dsp:cNvPr id="0" name=""/>
        <dsp:cNvSpPr/>
      </dsp:nvSpPr>
      <dsp:spPr>
        <a:xfrm>
          <a:off x="1217269" y="1322757"/>
          <a:ext cx="2123440" cy="2123440"/>
        </a:xfrm>
        <a:prstGeom prst="circularArrow">
          <a:avLst>
            <a:gd name="adj1" fmla="val 4687"/>
            <a:gd name="adj2" fmla="val 299029"/>
            <a:gd name="adj3" fmla="val 2479418"/>
            <a:gd name="adj4" fmla="val 1594283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14CEE-9429-443D-A827-1057C9B912EF}">
      <dsp:nvSpPr>
        <dsp:cNvPr id="0" name=""/>
        <dsp:cNvSpPr/>
      </dsp:nvSpPr>
      <dsp:spPr>
        <a:xfrm>
          <a:off x="178443" y="912059"/>
          <a:ext cx="1542811" cy="154281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BDC64-9AB4-4731-96A0-D43FDC15E587}">
      <dsp:nvSpPr>
        <dsp:cNvPr id="0" name=""/>
        <dsp:cNvSpPr/>
      </dsp:nvSpPr>
      <dsp:spPr>
        <a:xfrm>
          <a:off x="794438" y="87720"/>
          <a:ext cx="1663461" cy="166346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9AD88-CD87-4A13-AFF3-D04998D48F67}">
      <dsp:nvSpPr>
        <dsp:cNvPr id="0" name=""/>
        <dsp:cNvSpPr/>
      </dsp:nvSpPr>
      <dsp:spPr>
        <a:xfrm>
          <a:off x="332186" y="1547"/>
          <a:ext cx="1146303" cy="1095256"/>
        </a:xfrm>
        <a:prstGeom prst="ellipse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IQ" sz="1800" b="1" kern="1200" dirty="0"/>
            <a:t>النظام معزول</a:t>
          </a:r>
          <a:endParaRPr lang="fr-FR" sz="1800" b="1" kern="1200" dirty="0"/>
        </a:p>
      </dsp:txBody>
      <dsp:txXfrm>
        <a:off x="500058" y="161944"/>
        <a:ext cx="810559" cy="774462"/>
      </dsp:txXfrm>
    </dsp:sp>
    <dsp:sp modelId="{DBFF38C1-454E-444A-9D39-280D4194B6C5}">
      <dsp:nvSpPr>
        <dsp:cNvPr id="0" name=""/>
        <dsp:cNvSpPr/>
      </dsp:nvSpPr>
      <dsp:spPr>
        <a:xfrm>
          <a:off x="747466" y="1141008"/>
          <a:ext cx="315744" cy="315744"/>
        </a:xfrm>
        <a:prstGeom prst="mathPlus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89318" y="1261749"/>
        <a:ext cx="232040" cy="74262"/>
      </dsp:txXfrm>
    </dsp:sp>
    <dsp:sp modelId="{6036D839-13AE-4BF3-AF6B-38B233B1BB06}">
      <dsp:nvSpPr>
        <dsp:cNvPr id="0" name=""/>
        <dsp:cNvSpPr/>
      </dsp:nvSpPr>
      <dsp:spPr>
        <a:xfrm>
          <a:off x="228600" y="1500956"/>
          <a:ext cx="1353475" cy="1273853"/>
        </a:xfrm>
        <a:prstGeom prst="ellipse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ar-IQ" sz="1800" b="1" kern="1200" dirty="0"/>
            <a:t>تساوي الضغط ودرجة الحرارة</a:t>
          </a:r>
          <a:endParaRPr lang="fr-FR" sz="1800" b="1" kern="1200" dirty="0"/>
        </a:p>
      </dsp:txBody>
      <dsp:txXfrm>
        <a:off x="426812" y="1687507"/>
        <a:ext cx="957051" cy="900751"/>
      </dsp:txXfrm>
    </dsp:sp>
    <dsp:sp modelId="{7161990D-A476-417E-A6BB-BD993D1117E7}">
      <dsp:nvSpPr>
        <dsp:cNvPr id="0" name=""/>
        <dsp:cNvSpPr/>
      </dsp:nvSpPr>
      <dsp:spPr>
        <a:xfrm rot="21543339">
          <a:off x="1663751" y="1272994"/>
          <a:ext cx="173198" cy="20251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900" kern="1200"/>
        </a:p>
      </dsp:txBody>
      <dsp:txXfrm>
        <a:off x="1663755" y="1313924"/>
        <a:ext cx="121239" cy="121507"/>
      </dsp:txXfrm>
    </dsp:sp>
    <dsp:sp modelId="{7B5F7C97-BBB9-4F8C-9599-30E0F7F8F4B7}">
      <dsp:nvSpPr>
        <dsp:cNvPr id="0" name=""/>
        <dsp:cNvSpPr/>
      </dsp:nvSpPr>
      <dsp:spPr>
        <a:xfrm>
          <a:off x="1908708" y="804683"/>
          <a:ext cx="1277402" cy="1112856"/>
        </a:xfrm>
        <a:prstGeom prst="ellipse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IQ" sz="2300" kern="1200" dirty="0"/>
            <a:t>التوازن الحراري</a:t>
          </a:r>
          <a:endParaRPr lang="fr-FR" sz="2300" kern="1200" dirty="0"/>
        </a:p>
      </dsp:txBody>
      <dsp:txXfrm>
        <a:off x="2095779" y="967657"/>
        <a:ext cx="903260" cy="786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EA5CF9-7387-4B84-824C-D65977431A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AD6EA4-EC88-4BFF-AA9A-D309944662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608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7287-D945-4867-8050-60DB1AA94521}" type="datetimeFigureOut">
              <a:rPr lang="fr-FR" smtClean="0"/>
              <a:t>18/01/2020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543C9-FCC7-464C-BC2D-BD4C70445E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6538"/>
            <a:ext cx="298608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15CB3-0580-4FE7-95E7-E839D5D640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126538"/>
            <a:ext cx="298608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567F6-993E-4AF2-A6DF-3C7CE6C520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43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482046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B0F41FB0-215E-48E0-8AB5-6D5811981C45}" type="datetimeFigureOut">
              <a:rPr lang="fr-FR" smtClean="0"/>
              <a:t>18/01/2020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201738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8975" y="4623633"/>
            <a:ext cx="5511800" cy="3782973"/>
          </a:xfrm>
          <a:prstGeom prst="rect">
            <a:avLst/>
          </a:prstGeom>
        </p:spPr>
        <p:txBody>
          <a:bodyPr vert="horz" lIns="94265" tIns="47133" rIns="94265" bIns="4713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597" y="9125506"/>
            <a:ext cx="2985558" cy="482045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5D144B3C-C079-4EEB-82CE-A925F19D13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3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19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حراريا عند تساوي درجة حرارة النظام في جميع اجزاءه  ,,,,,ميكانيكيا عند تكون الكثافة منتظمة في جميع اجزاءه..... وكيميائيا عندما تنتهي التفاعلات وتتوقف تماما</a:t>
            </a:r>
          </a:p>
          <a:p>
            <a:pPr algn="r"/>
            <a:endParaRPr lang="ar-IQ" dirty="0"/>
          </a:p>
          <a:p>
            <a:pPr algn="r"/>
            <a:r>
              <a:rPr lang="ar-IQ" dirty="0"/>
              <a:t>الشروط تتعين </a:t>
            </a:r>
            <a:r>
              <a:rPr lang="ar-IQ" dirty="0" err="1"/>
              <a:t>باحداثيات</a:t>
            </a:r>
            <a:r>
              <a:rPr lang="ar-IQ" dirty="0"/>
              <a:t> مثل الكتلة الحجم الضغط الخ وتعتمد على الحالة التي فيها النظام لا على ما كان عليه  </a:t>
            </a:r>
          </a:p>
          <a:p>
            <a:pPr algn="r"/>
            <a:r>
              <a:rPr lang="ar-IQ" dirty="0"/>
              <a:t>خواص مركزة مثل درجة الحرارة الضغط الكثافة...... شاملة مثل الوزن الحجم الشحنة </a:t>
            </a:r>
          </a:p>
          <a:p>
            <a:pPr algn="r"/>
            <a:r>
              <a:rPr lang="ar-IQ" dirty="0"/>
              <a:t>تحويل من شاملة الى مركزة بتقسيم الشاملة على الكتلة,,,,, الكتلة تساوي عدد المولات,,,,, 1كيلو مول من الاوكسجين=32 كغم</a:t>
            </a:r>
          </a:p>
          <a:p>
            <a:pPr algn="r"/>
            <a:r>
              <a:rPr lang="ar-IQ" dirty="0"/>
              <a:t>خواص تابعة قياس خاصيتين مستقلتين لنظام غازي مثل الضغط والحرارة وبالتالي يمكن قياس الحجم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500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اذا كانت خواص نظام معزول </a:t>
            </a:r>
            <a:r>
              <a:rPr lang="ar-IQ" b="1" dirty="0"/>
              <a:t>مختلفة</a:t>
            </a:r>
            <a:r>
              <a:rPr lang="ar-IQ" dirty="0"/>
              <a:t> كالضغط ودرجة الحرارة والكثافة </a:t>
            </a:r>
            <a:r>
              <a:rPr lang="ar-IQ" dirty="0" err="1"/>
              <a:t>فانها</a:t>
            </a:r>
            <a:r>
              <a:rPr lang="ar-IQ" dirty="0"/>
              <a:t> ستتغير مع الزمن وخلال هذه الفترة سنلاحظ الآتي,,,,,,</a:t>
            </a:r>
          </a:p>
          <a:p>
            <a:pPr algn="r"/>
            <a:endParaRPr lang="ar-IQ" dirty="0"/>
          </a:p>
          <a:p>
            <a:pPr algn="r"/>
            <a:endParaRPr lang="ar-IQ" dirty="0"/>
          </a:p>
          <a:p>
            <a:pPr algn="r"/>
            <a:r>
              <a:rPr lang="ar-IQ" dirty="0"/>
              <a:t>إذن حالة التوازن تتحقق عندما يكون: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015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العمليات </a:t>
            </a:r>
            <a:r>
              <a:rPr lang="ar-IQ" dirty="0" err="1"/>
              <a:t>الاديباتيكية</a:t>
            </a:r>
            <a:r>
              <a:rPr lang="ar-IQ" dirty="0"/>
              <a:t> التي تحدث بسرعة بحيث </a:t>
            </a:r>
            <a:r>
              <a:rPr lang="ar-IQ" dirty="0" err="1"/>
              <a:t>لايتسنى</a:t>
            </a:r>
            <a:r>
              <a:rPr lang="ar-IQ" dirty="0"/>
              <a:t> للنظام وقت كافي لتتسرب الحرارة منه او اليه مثل انفجار مفاجئ لاطار السيارة</a:t>
            </a:r>
          </a:p>
          <a:p>
            <a:pPr algn="r"/>
            <a:r>
              <a:rPr lang="ar-IQ" dirty="0"/>
              <a:t>العمليات </a:t>
            </a:r>
            <a:r>
              <a:rPr lang="ar-IQ" dirty="0" err="1"/>
              <a:t>الايزوثرمية</a:t>
            </a:r>
            <a:r>
              <a:rPr lang="ar-IQ" dirty="0"/>
              <a:t> التي تحدث </a:t>
            </a:r>
            <a:r>
              <a:rPr lang="ar-IQ" dirty="0" err="1"/>
              <a:t>ببطئ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198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العملية </a:t>
            </a:r>
            <a:r>
              <a:rPr lang="ar-IQ" dirty="0" err="1"/>
              <a:t>اللاعكسية</a:t>
            </a:r>
            <a:r>
              <a:rPr lang="ar-IQ" dirty="0"/>
              <a:t> هي عملية ذاتية (طبيعية)مثل انتقال الحرارة من الساخن الى البارد ,,,, الخ</a:t>
            </a:r>
          </a:p>
          <a:p>
            <a:pPr algn="r"/>
            <a:r>
              <a:rPr lang="ar-IQ" dirty="0"/>
              <a:t>العملية العكسية غير موجودة تماما يجب توفر شروط بالكتاب</a:t>
            </a:r>
          </a:p>
          <a:p>
            <a:pPr algn="r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35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IQ" b="1" dirty="0"/>
              <a:t>الحرارة والشغل مثل المطر الذي يسقط في البحر المطر حرارة وشغل بينما اذا صار المطر في البحر اصبح طاقة مخزونة</a:t>
            </a:r>
          </a:p>
          <a:p>
            <a:pPr algn="r" rtl="1"/>
            <a:endParaRPr lang="ar-IQ" b="1" dirty="0"/>
          </a:p>
          <a:p>
            <a:pPr algn="r" rtl="1"/>
            <a:r>
              <a:rPr lang="ar-IQ" b="1" dirty="0"/>
              <a:t>الحرارة اما تعطى للنظام او تؤخذ منه</a:t>
            </a:r>
            <a:r>
              <a:rPr lang="en-US" b="1" dirty="0"/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196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من الساخن الى البارد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4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هذه</a:t>
            </a:r>
            <a:r>
              <a:rPr lang="ar-IQ" baseline="0" dirty="0"/>
              <a:t> الرموز سهل فهمها، الذي على اليسار كاس زجاجي مملوء بالماء فوق لهب يرمز للحرارة بينما الاخر يمثل الارنب وهو يعني الحركة اجتماع الاثنين معا يعطينا مصطلح </a:t>
            </a:r>
            <a:r>
              <a:rPr lang="ar-IQ" baseline="0" dirty="0" err="1"/>
              <a:t>الثرموداينمك</a:t>
            </a:r>
            <a:r>
              <a:rPr lang="ar-IQ" baseline="0" dirty="0"/>
              <a:t>.  مما يعني كيف يتم تحويل الحرارة الى شغل او نقل الحرارة </a:t>
            </a:r>
            <a:r>
              <a:rPr lang="ar-IQ" baseline="0" dirty="0" err="1"/>
              <a:t>لاحداث</a:t>
            </a:r>
            <a:r>
              <a:rPr lang="ar-IQ" baseline="0" dirty="0"/>
              <a:t> تغير في الطاقة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580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IQ" dirty="0">
                <a:effectLst/>
              </a:rPr>
              <a:t>كان دنيس بابان فكرة بناء الجهاز باستخدام البخار من خلال الماء المغلي في وعاء</a:t>
            </a:r>
          </a:p>
          <a:p>
            <a:r>
              <a:rPr lang="fr-FR" dirty="0"/>
              <a:t>La motivation initiale était donc de répondre à un besoin industriel essentiel à l'époque : trouver les conditions optimales pour «transformer» la «chaleur</a:t>
            </a:r>
          </a:p>
          <a:p>
            <a:r>
              <a:rPr lang="fr-FR" dirty="0"/>
              <a:t>» en «travail». On trouve dans cette phrase les trois mots fondateurs de la thermodynamique.</a:t>
            </a:r>
            <a:endParaRPr lang="ar-IQ" dirty="0"/>
          </a:p>
          <a:p>
            <a:pPr algn="r"/>
            <a:r>
              <a:rPr lang="ar-IQ" dirty="0"/>
              <a:t>علم </a:t>
            </a:r>
            <a:r>
              <a:rPr lang="ar-IQ" dirty="0" err="1"/>
              <a:t>الثرموداينمك</a:t>
            </a:r>
            <a:r>
              <a:rPr lang="ar-IQ" dirty="0"/>
              <a:t> يهتم بـ</a:t>
            </a:r>
            <a:endParaRPr lang="fr-FR" dirty="0"/>
          </a:p>
          <a:p>
            <a:pPr algn="r"/>
            <a:r>
              <a:rPr lang="ar-IQ" dirty="0"/>
              <a:t>1</a:t>
            </a:r>
            <a:r>
              <a:rPr lang="ar-IQ" sz="1100" dirty="0"/>
              <a:t>. اي التحول المتبادل بين الطاقة الحرارية والميكانيكية الذي يحدث مثًلا في المحركات الحر </a:t>
            </a:r>
            <a:r>
              <a:rPr lang="ar-IQ" sz="1100" dirty="0" err="1"/>
              <a:t>ارية</a:t>
            </a:r>
            <a:r>
              <a:rPr lang="ar-IQ" sz="1100" dirty="0"/>
              <a:t> ، </a:t>
            </a:r>
            <a:r>
              <a:rPr lang="ar-IQ" sz="1100" dirty="0" err="1"/>
              <a:t>التوربينات</a:t>
            </a:r>
            <a:r>
              <a:rPr lang="ar-IQ" sz="1100" dirty="0"/>
              <a:t> الغازية او البخارية …. الخ ،وكذلك</a:t>
            </a:r>
          </a:p>
          <a:p>
            <a:pPr algn="r"/>
            <a:r>
              <a:rPr lang="ar-IQ" sz="1100" dirty="0"/>
              <a:t> انتقال الحرارة بو س </a:t>
            </a:r>
            <a:r>
              <a:rPr lang="ar-IQ" sz="1100" dirty="0" err="1"/>
              <a:t>اطة</a:t>
            </a:r>
            <a:r>
              <a:rPr lang="ar-IQ" sz="1100" dirty="0"/>
              <a:t> أجهزة ا لتكييف </a:t>
            </a:r>
            <a:r>
              <a:rPr lang="ar-IQ" sz="1100" dirty="0" err="1"/>
              <a:t>بأستعمال</a:t>
            </a:r>
            <a:r>
              <a:rPr lang="ar-IQ" sz="1100" dirty="0"/>
              <a:t> الطاقة الميكانيكية.</a:t>
            </a:r>
          </a:p>
          <a:p>
            <a:pPr algn="r"/>
            <a:r>
              <a:rPr lang="ar-IQ" sz="1100" dirty="0"/>
              <a:t>2. وقد يكون المائع غازًا (مثل الهواء ) أو بخارًا (مثل بخار الماء) ، أو سائًلا أو خليطًا من هذه المواد شريطة أن </a:t>
            </a:r>
            <a:r>
              <a:rPr lang="ar-IQ" sz="1100" dirty="0" err="1"/>
              <a:t>لاتتفاعل</a:t>
            </a:r>
            <a:r>
              <a:rPr lang="ar-IQ" sz="1100" dirty="0"/>
              <a:t> مع بعضها كيميائيًا </a:t>
            </a:r>
          </a:p>
          <a:p>
            <a:pPr algn="r"/>
            <a:r>
              <a:rPr lang="ar-IQ" dirty="0"/>
              <a:t>3. يستند هذا العلم الى أربعة مبادئ أو قوانين أساسية وجدت بالتجربة وليس بالاشتقاق الرياضي ، هذه القوانين هي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48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1. القانون الصفري : وهو قانون التوازن الحراري الذي بموجبه يتم تعريف درجة الحرارة</a:t>
            </a:r>
          </a:p>
          <a:p>
            <a:pPr algn="r"/>
            <a:r>
              <a:rPr lang="ar-IQ" dirty="0"/>
              <a:t>2. القانون الاول : وهو صيغة خاصة من صيغ قانون حفظ الطاقة</a:t>
            </a:r>
          </a:p>
          <a:p>
            <a:pPr algn="r"/>
            <a:r>
              <a:rPr lang="ar-IQ" dirty="0"/>
              <a:t>3. القانون الثاني : يحدد اتجاه سير العمليات ، أي اتجاه انتقال الطاقة ونسبة تحويل الطاقة المتنقلة</a:t>
            </a:r>
          </a:p>
          <a:p>
            <a:pPr algn="r"/>
            <a:r>
              <a:rPr lang="ar-IQ" dirty="0"/>
              <a:t>4. القانون الثالث : يحدد </a:t>
            </a:r>
            <a:r>
              <a:rPr lang="ar-IQ" dirty="0" err="1"/>
              <a:t>الانتروبي</a:t>
            </a:r>
            <a:r>
              <a:rPr lang="ar-IQ" dirty="0"/>
              <a:t> ويبين استحالة الوصول لدرجة الصفر المطلق</a:t>
            </a:r>
          </a:p>
          <a:p>
            <a:pPr algn="r"/>
            <a:r>
              <a:rPr lang="ar-IQ" dirty="0"/>
              <a:t>لذلك يستعمل مهندسو الميكانيك هذا العلم بتصميم المحركات الحرارية كمحطات توليد الطاقة ،المحركات الترددية والنفاثة والصواريخ، </a:t>
            </a:r>
            <a:r>
              <a:rPr lang="ar-IQ" dirty="0" err="1"/>
              <a:t>التوربينات</a:t>
            </a:r>
            <a:r>
              <a:rPr lang="ar-IQ" dirty="0"/>
              <a:t> الغازية والبخارية، مراجل البخار ، الضواغط ،اجهزة التكييف وغيرها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35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حدود النظام ممكن ان تكون وهمية (الحدود المحيطة بكتلة متحركة من الدخان)   او حقيقية (كالسطح الداخلي لقنينة غاز)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83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698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rgbClr val="FF0000"/>
                </a:solidFill>
              </a:rPr>
              <a:t>النظام المفتوح: </a:t>
            </a:r>
            <a:r>
              <a:rPr lang="ar-IQ" dirty="0"/>
              <a:t>الذي تسمح حدوده </a:t>
            </a:r>
            <a:r>
              <a:rPr lang="ar-IQ" dirty="0" err="1"/>
              <a:t>بأنتقال</a:t>
            </a:r>
            <a:r>
              <a:rPr lang="ar-IQ" dirty="0"/>
              <a:t> المادة والطاقة (شغل او حرار ة) بعملية </a:t>
            </a:r>
            <a:r>
              <a:rPr lang="ar-IQ" dirty="0" err="1"/>
              <a:t>جريانية</a:t>
            </a:r>
            <a:r>
              <a:rPr lang="ar-IQ" dirty="0"/>
              <a:t>. يسمى بنظام الحجم المحدد، كالماء في المرجل حيث يمتص حرارة ويفقد جزء من كتلته خلال التبخر . خليط الغازات في اسطوانة محرك احتراق داخلي يتخلص من الحرارة والغازات من خلال العادم </a:t>
            </a:r>
          </a:p>
          <a:p>
            <a:pPr algn="r"/>
            <a:r>
              <a:rPr lang="ar-IQ" dirty="0"/>
              <a:t>النظام المغلق: كغاز محصور بمكبس داخل اسطوانة. او كالمرجل البخاري في اثناء فترة بداية التشغيل للحصول على ضغط معين للبخار</a:t>
            </a:r>
          </a:p>
          <a:p>
            <a:pPr algn="r"/>
            <a:endParaRPr lang="ar-IQ" dirty="0"/>
          </a:p>
          <a:p>
            <a:pPr algn="r"/>
            <a:r>
              <a:rPr lang="ar-IQ" dirty="0"/>
              <a:t>النظام المعزول: أي يبقى مجموع الطاقة فيه ثابتاً، لكونه لا يتأثر بالوسط المحيط. مثال الترمس الموضوع بداخله ماء بارد او ساخن.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77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>
                <a:solidFill>
                  <a:srgbClr val="FF0000"/>
                </a:solidFill>
              </a:rPr>
              <a:t>الجدار </a:t>
            </a:r>
            <a:r>
              <a:rPr lang="ar-IQ" dirty="0" err="1">
                <a:solidFill>
                  <a:srgbClr val="FF0000"/>
                </a:solidFill>
              </a:rPr>
              <a:t>الداياثرمي</a:t>
            </a:r>
            <a:r>
              <a:rPr lang="ar-IQ" dirty="0">
                <a:solidFill>
                  <a:srgbClr val="FF0000"/>
                </a:solidFill>
              </a:rPr>
              <a:t> تكون درجة الحرارة متساوية على جانبيه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085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IQ" dirty="0"/>
              <a:t>ماذا تسمى</a:t>
            </a:r>
            <a:r>
              <a:rPr lang="ar-IQ" baseline="0" dirty="0"/>
              <a:t> هذه العملية .... التوازن </a:t>
            </a:r>
            <a:r>
              <a:rPr lang="ar-IQ" baseline="0" dirty="0" err="1"/>
              <a:t>الثرموديناميكي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44B3C-C079-4EEB-82CE-A925F19D1381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56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35AE-B685-41DB-B6F5-A28002C571D4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08862-91B3-4878-B58A-9542DE0AE12C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2142-7EEA-4F7C-82F0-33B3CBED2E5C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3174-561C-4671-8BF7-EF3747393E7A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E6B3-5D4B-4206-902A-8A57BAC7FC0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9B685-2BA1-4EDD-8A21-FEFEE7C74B2C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4296-4D2D-4EF4-BF4E-14EC46522577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9E3D-BC55-4956-92AD-8429618FDF1A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F84C0-F77B-4000-8898-A8F977CEAC75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latin typeface="+mj-lt"/>
              </a:defRPr>
            </a:lvl2pPr>
            <a:lvl3pPr>
              <a:buClr>
                <a:schemeClr val="accent1">
                  <a:lumMod val="75000"/>
                </a:schemeClr>
              </a:buClr>
              <a:defRPr>
                <a:latin typeface="+mj-lt"/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latin typeface="+mj-lt"/>
              </a:defRPr>
            </a:lvl4pPr>
            <a:lvl5pPr>
              <a:buClr>
                <a:schemeClr val="accent1">
                  <a:lumMod val="75000"/>
                </a:schemeClr>
              </a:buClr>
              <a:defRPr>
                <a:latin typeface="+mj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54ED-9DFB-4183-98FE-5F77EDD8DAA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Thermodynamic Courses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>
            <a:lvl1pPr algn="ctr">
              <a:defRPr sz="14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D00F-F47C-4A9A-9611-5C49CA7DB67B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C4218-71AE-418C-A8A2-682B54E6766B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A53A-D972-4DD6-BD4A-DBF383C92A06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A7715-5302-4216-8CBD-3EB98449D899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CA845-8FAC-4BB7-BFE2-7A159B39DF0A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29AE5-4192-454C-936A-2AEB0ACADA38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BDFBD-87BD-4621-8B70-DE490248CA77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49FE5F-A967-4A23-B600-AE8D332E919B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/>
          <a:lstStyle/>
          <a:p>
            <a:r>
              <a:rPr lang="en-US" dirty="0"/>
              <a:t>Thermodynamic Courses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Thermodynamic Courses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Tahseen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Ali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-2018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25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23672" y="-358348"/>
            <a:ext cx="10018713" cy="1752599"/>
          </a:xfrm>
        </p:spPr>
        <p:txBody>
          <a:bodyPr/>
          <a:lstStyle/>
          <a:p>
            <a:r>
              <a:rPr lang="ar-IQ" dirty="0"/>
              <a:t>مثال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489" y="1210962"/>
            <a:ext cx="10246732" cy="4572000"/>
          </a:xfrm>
          <a:ln>
            <a:solidFill>
              <a:schemeClr val="accent2"/>
            </a:solidFill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5AE61F0-8D51-41F9-8BB1-ED82A030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63472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DD8A9-B355-473D-A374-EDEA1E636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6225F-3DE8-4B73-8FCD-D839773B63CE}"/>
              </a:ext>
            </a:extLst>
          </p:cNvPr>
          <p:cNvSpPr txBox="1"/>
          <p:nvPr/>
        </p:nvSpPr>
        <p:spPr>
          <a:xfrm>
            <a:off x="234778" y="197704"/>
            <a:ext cx="11751275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النظام الحقيقي: </a:t>
            </a:r>
            <a:r>
              <a:rPr lang="ar-IQ" sz="4000" dirty="0"/>
              <a:t>أي نظام طبيعي يستخدم في التجربة او للأغراض العملية الاخرى.</a:t>
            </a:r>
            <a:endParaRPr lang="fr-F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DA2CE5-1BC0-4692-AAE0-ADE2E48CE524}"/>
              </a:ext>
            </a:extLst>
          </p:cNvPr>
          <p:cNvSpPr txBox="1"/>
          <p:nvPr/>
        </p:nvSpPr>
        <p:spPr>
          <a:xfrm>
            <a:off x="226538" y="1672279"/>
            <a:ext cx="11751275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النظام المثالي: </a:t>
            </a:r>
            <a:r>
              <a:rPr lang="ar-IQ" sz="4000" dirty="0"/>
              <a:t>أي نظام نظري نتعامل معه بالورقة والقلم لغرض تسهيل المسائل </a:t>
            </a:r>
            <a:r>
              <a:rPr lang="ar-IQ" sz="4000" dirty="0" err="1"/>
              <a:t>الثرموديناميكية</a:t>
            </a:r>
            <a:r>
              <a:rPr lang="ar-IQ" sz="4000" dirty="0"/>
              <a:t>.</a:t>
            </a:r>
            <a:endParaRPr lang="fr-F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27A019-271E-4627-9FF6-D1F31B7F8E6C}"/>
              </a:ext>
            </a:extLst>
          </p:cNvPr>
          <p:cNvSpPr txBox="1"/>
          <p:nvPr/>
        </p:nvSpPr>
        <p:spPr>
          <a:xfrm>
            <a:off x="218298" y="3134503"/>
            <a:ext cx="11751275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حدود النظام: </a:t>
            </a:r>
            <a:r>
              <a:rPr lang="ar-IQ" sz="4000" dirty="0"/>
              <a:t>هو الغلاف الذي يحيط بالنظام ويفصله عن محيطه الخارجي.</a:t>
            </a:r>
            <a:endParaRPr lang="fr-FR" sz="4000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1F3D02FE-70F1-41C8-BE79-2181BD84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738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9F35F3-E4A6-4E29-9FBE-7188D5BC6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9B589-6937-4D45-B291-50CDC0FC7D3D}"/>
              </a:ext>
            </a:extLst>
          </p:cNvPr>
          <p:cNvSpPr txBox="1"/>
          <p:nvPr/>
        </p:nvSpPr>
        <p:spPr>
          <a:xfrm>
            <a:off x="234778" y="197704"/>
            <a:ext cx="11751275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المحيط: </a:t>
            </a:r>
            <a:r>
              <a:rPr lang="ar-IQ" sz="4000" dirty="0"/>
              <a:t>هي كل ما يقع خارج حدود النظام من مادة او جميع النظم التي تتشكل خارج حدود النظام الواقع تحت الدراسة.</a:t>
            </a:r>
            <a:endParaRPr lang="fr-FR" sz="4000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60DAA3B-C23B-4D94-99AA-BD01DF25A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CB3AD0-652A-4949-AD5B-CB23E735DA75}"/>
              </a:ext>
            </a:extLst>
          </p:cNvPr>
          <p:cNvSpPr/>
          <p:nvPr/>
        </p:nvSpPr>
        <p:spPr>
          <a:xfrm>
            <a:off x="3828698" y="1827461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IQ" sz="4000" dirty="0"/>
          </a:p>
          <a:p>
            <a:pPr algn="ctr" rtl="1"/>
            <a:r>
              <a:rPr lang="ar-IQ" sz="4000" dirty="0"/>
              <a:t>نظام + محيط =</a:t>
            </a:r>
            <a:endParaRPr lang="ar-IQ" sz="400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B1B194-F18C-49BF-BC86-5036A479DD99}"/>
              </a:ext>
            </a:extLst>
          </p:cNvPr>
          <p:cNvSpPr/>
          <p:nvPr/>
        </p:nvSpPr>
        <p:spPr>
          <a:xfrm>
            <a:off x="4449595" y="2480769"/>
            <a:ext cx="1088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IQ" sz="4000" dirty="0">
                <a:solidFill>
                  <a:srgbClr val="FF0000"/>
                </a:solidFill>
              </a:rPr>
              <a:t>الكون</a:t>
            </a:r>
            <a:endParaRPr lang="fr-FR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3AF22-4ED4-4230-AA0E-DA362F3DD81F}"/>
              </a:ext>
            </a:extLst>
          </p:cNvPr>
          <p:cNvSpPr txBox="1"/>
          <p:nvPr/>
        </p:nvSpPr>
        <p:spPr>
          <a:xfrm>
            <a:off x="9255211" y="3735855"/>
            <a:ext cx="2648464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أنواع الأنظمة: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4666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8" descr="F2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6" y="177693"/>
            <a:ext cx="2146304" cy="630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A9F9F4-F766-4469-8689-0F0FC0CB2A69}"/>
              </a:ext>
            </a:extLst>
          </p:cNvPr>
          <p:cNvSpPr txBox="1"/>
          <p:nvPr/>
        </p:nvSpPr>
        <p:spPr>
          <a:xfrm>
            <a:off x="2384854" y="560168"/>
            <a:ext cx="9679460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النظام المفتوح: </a:t>
            </a:r>
            <a:r>
              <a:rPr lang="ar-IQ" sz="4000" dirty="0"/>
              <a:t>يسمح بتبادل الطاقة والكتلة مع المحيط</a:t>
            </a:r>
            <a:endParaRPr lang="fr-FR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644223-56EB-439A-84E0-ABB3FE201C91}"/>
              </a:ext>
            </a:extLst>
          </p:cNvPr>
          <p:cNvSpPr txBox="1"/>
          <p:nvPr/>
        </p:nvSpPr>
        <p:spPr>
          <a:xfrm>
            <a:off x="2310714" y="2813221"/>
            <a:ext cx="980714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النظام المغلق: </a:t>
            </a:r>
            <a:r>
              <a:rPr lang="ar-IQ" sz="4000" dirty="0"/>
              <a:t>يسمح بتبادل الطاقة فقط والكتلة تبقى ثابتة</a:t>
            </a:r>
            <a:endParaRPr lang="fr-FR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7282B-B576-47DB-ABEF-69CC9CDFB857}"/>
              </a:ext>
            </a:extLst>
          </p:cNvPr>
          <p:cNvSpPr txBox="1"/>
          <p:nvPr/>
        </p:nvSpPr>
        <p:spPr>
          <a:xfrm>
            <a:off x="2310714" y="4979767"/>
            <a:ext cx="9844215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النظام المعزول: </a:t>
            </a:r>
            <a:r>
              <a:rPr lang="ar-IQ" sz="4000" dirty="0"/>
              <a:t>لا تبادل للطاقة والكتلة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8558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8" descr="F2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" y="87385"/>
            <a:ext cx="3311611" cy="669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65C207-DD28-44A6-B9B9-8913C5A54617}"/>
              </a:ext>
            </a:extLst>
          </p:cNvPr>
          <p:cNvSpPr txBox="1"/>
          <p:nvPr/>
        </p:nvSpPr>
        <p:spPr>
          <a:xfrm>
            <a:off x="3447535" y="275962"/>
            <a:ext cx="8641492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الجدار </a:t>
            </a:r>
            <a:r>
              <a:rPr lang="ar-IQ" sz="4000" dirty="0" err="1">
                <a:solidFill>
                  <a:srgbClr val="FF0000"/>
                </a:solidFill>
              </a:rPr>
              <a:t>الداياثرمي</a:t>
            </a:r>
            <a:r>
              <a:rPr lang="ar-IQ" sz="4000" dirty="0">
                <a:solidFill>
                  <a:srgbClr val="FF0000"/>
                </a:solidFill>
              </a:rPr>
              <a:t>: </a:t>
            </a:r>
            <a:r>
              <a:rPr lang="ar-IQ" sz="4000" dirty="0"/>
              <a:t>يسمح بنفوذ الحرارة من خلاله</a:t>
            </a:r>
            <a:endParaRPr lang="fr-FR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0E41C-6A61-435E-B44D-482A7A66D94F}"/>
              </a:ext>
            </a:extLst>
          </p:cNvPr>
          <p:cNvSpPr txBox="1"/>
          <p:nvPr/>
        </p:nvSpPr>
        <p:spPr>
          <a:xfrm>
            <a:off x="3451654" y="4518449"/>
            <a:ext cx="8641492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الجدار </a:t>
            </a:r>
            <a:r>
              <a:rPr lang="ar-IQ" sz="4000" dirty="0" err="1">
                <a:solidFill>
                  <a:srgbClr val="FF0000"/>
                </a:solidFill>
              </a:rPr>
              <a:t>الاديباتيكي</a:t>
            </a:r>
            <a:r>
              <a:rPr lang="ar-IQ" sz="4000" dirty="0">
                <a:solidFill>
                  <a:srgbClr val="FF0000"/>
                </a:solidFill>
              </a:rPr>
              <a:t>:  </a:t>
            </a:r>
            <a:r>
              <a:rPr lang="ar-IQ" sz="4000" b="1" u="sng" dirty="0"/>
              <a:t>ل</a:t>
            </a:r>
            <a:r>
              <a:rPr lang="ar-IQ" sz="4000" b="1" dirty="0"/>
              <a:t>ا</a:t>
            </a:r>
            <a:r>
              <a:rPr lang="ar-IQ" sz="4000" dirty="0">
                <a:solidFill>
                  <a:srgbClr val="FF0000"/>
                </a:solidFill>
              </a:rPr>
              <a:t> </a:t>
            </a:r>
            <a:r>
              <a:rPr lang="ar-IQ" sz="4000" dirty="0"/>
              <a:t>يسمح بنفوذ الحرارة من خلاله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14522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Thermodynamic Courses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189412" y="2530475"/>
            <a:ext cx="2286000" cy="2209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6729412" y="2544762"/>
            <a:ext cx="2286000" cy="22098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5268917" y="750887"/>
            <a:ext cx="29209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التوازن الحراري</a:t>
            </a:r>
            <a:endParaRPr lang="fr-CA" altLang="fr-F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99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5003800" y="2559050"/>
            <a:ext cx="2286000" cy="22098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6731000" y="2560637"/>
            <a:ext cx="2286000" cy="2209800"/>
          </a:xfrm>
          <a:prstGeom prst="cube">
            <a:avLst>
              <a:gd name="adj" fmla="val 2500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CA" altLang="fr-FR" sz="180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810250" y="4953000"/>
            <a:ext cx="1841500" cy="566738"/>
          </a:xfrm>
          <a:prstGeom prst="leftRightArrow">
            <a:avLst>
              <a:gd name="adj1" fmla="val 50000"/>
              <a:gd name="adj2" fmla="val 6498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A" altLang="fr-FR" sz="2000" b="1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DDEDADB-24FE-48B0-8501-692ECDDE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7" y="750887"/>
            <a:ext cx="29209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التوازن الحراري</a:t>
            </a:r>
            <a:endParaRPr lang="fr-CA" altLang="fr-F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307B3306-B843-4C6B-B1AB-E4B5C95EE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76" y="5537071"/>
            <a:ext cx="36631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IQ" alt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يتوقف انتقال الحرارة</a:t>
            </a:r>
            <a:endParaRPr lang="fr-CA" altLang="fr-FR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DD620-7DF1-4F18-B390-D870C612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5E389-07AB-48F3-BB0A-51339DD24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820B8-1C0C-4F18-B3FB-1E02B4885D2D}"/>
              </a:ext>
            </a:extLst>
          </p:cNvPr>
          <p:cNvSpPr txBox="1"/>
          <p:nvPr/>
        </p:nvSpPr>
        <p:spPr>
          <a:xfrm>
            <a:off x="1680521" y="238893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التوازن </a:t>
            </a:r>
            <a:r>
              <a:rPr lang="ar-IQ" sz="4000" dirty="0" err="1">
                <a:solidFill>
                  <a:srgbClr val="FF0000"/>
                </a:solidFill>
              </a:rPr>
              <a:t>الثرموديناميكي</a:t>
            </a:r>
            <a:r>
              <a:rPr lang="ar-IQ" sz="4000" dirty="0">
                <a:solidFill>
                  <a:srgbClr val="FF0000"/>
                </a:solidFill>
              </a:rPr>
              <a:t>: </a:t>
            </a:r>
            <a:r>
              <a:rPr lang="ar-IQ" sz="4000" dirty="0"/>
              <a:t>يكون النظام متوازنا حراريا وميكانيكيا وكيميائيا</a:t>
            </a:r>
            <a:endParaRPr lang="fr-F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58FB15-9D8C-4FFC-99C9-B4FE93617013}"/>
              </a:ext>
            </a:extLst>
          </p:cNvPr>
          <p:cNvSpPr txBox="1"/>
          <p:nvPr/>
        </p:nvSpPr>
        <p:spPr>
          <a:xfrm>
            <a:off x="1672283" y="1664039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خواص النظام: </a:t>
            </a:r>
            <a:r>
              <a:rPr lang="ar-IQ" sz="4000" dirty="0"/>
              <a:t>شروط تمثل حالة التوازن في النظام</a:t>
            </a:r>
            <a:endParaRPr lang="fr-F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D8D480-DF45-4DA7-A947-256841BF8A45}"/>
              </a:ext>
            </a:extLst>
          </p:cNvPr>
          <p:cNvSpPr txBox="1"/>
          <p:nvPr/>
        </p:nvSpPr>
        <p:spPr>
          <a:xfrm>
            <a:off x="1676401" y="2582558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خواص مركزة: </a:t>
            </a:r>
            <a:r>
              <a:rPr lang="ar-IQ" sz="4000" dirty="0"/>
              <a:t>لا تعتمد على حجم النظام </a:t>
            </a:r>
            <a:endParaRPr lang="fr-F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DBBF06-3379-4048-A093-21767BB732E2}"/>
              </a:ext>
            </a:extLst>
          </p:cNvPr>
          <p:cNvSpPr txBox="1"/>
          <p:nvPr/>
        </p:nvSpPr>
        <p:spPr>
          <a:xfrm>
            <a:off x="1692877" y="3513433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خواص شاملة: </a:t>
            </a:r>
            <a:r>
              <a:rPr lang="ar-IQ" sz="4000" dirty="0"/>
              <a:t>تعتمد بشكل </a:t>
            </a:r>
            <a:r>
              <a:rPr lang="ar-IQ" sz="4000" dirty="0" err="1"/>
              <a:t>مباشرعلى</a:t>
            </a:r>
            <a:r>
              <a:rPr lang="ar-IQ" sz="4000" dirty="0"/>
              <a:t> كتلة النظام </a:t>
            </a:r>
            <a:endParaRPr lang="fr-FR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404C37-92AB-4F9B-BAD4-9882EB6D1EA0}"/>
              </a:ext>
            </a:extLst>
          </p:cNvPr>
          <p:cNvSpPr txBox="1"/>
          <p:nvPr/>
        </p:nvSpPr>
        <p:spPr>
          <a:xfrm>
            <a:off x="1684639" y="4370169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خواص مستقلة: </a:t>
            </a:r>
            <a:r>
              <a:rPr lang="ar-IQ" sz="4000" dirty="0"/>
              <a:t>لازمة لتعيين حالة النظام (بسيط او معقد) </a:t>
            </a:r>
            <a:endParaRPr lang="fr-FR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74CEFA-919D-4A67-AD25-CFA4229CD919}"/>
              </a:ext>
            </a:extLst>
          </p:cNvPr>
          <p:cNvSpPr txBox="1"/>
          <p:nvPr/>
        </p:nvSpPr>
        <p:spPr>
          <a:xfrm>
            <a:off x="1676401" y="5165121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خواص تابعة: </a:t>
            </a:r>
            <a:r>
              <a:rPr lang="ar-IQ" sz="4000" dirty="0"/>
              <a:t>يمكن تعيينها من خلال الخواص المستقلة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2899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3" y="265539"/>
            <a:ext cx="10018713" cy="1752599"/>
          </a:xfrm>
        </p:spPr>
        <p:txBody>
          <a:bodyPr/>
          <a:lstStyle/>
          <a:p>
            <a:r>
              <a:rPr lang="ar-IQ" b="1" dirty="0"/>
              <a:t>التوازن </a:t>
            </a:r>
            <a:r>
              <a:rPr lang="ar-IQ" b="1" dirty="0" err="1"/>
              <a:t>الثرموديناميكي</a:t>
            </a:r>
            <a:endParaRPr lang="fr-FR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484313" y="2666999"/>
          <a:ext cx="3016250" cy="343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4632244" y="1556858"/>
            <a:ext cx="7216773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 algn="r" rtl="1">
              <a:buFont typeface="+mj-lt"/>
              <a:buAutoNum type="alphaUcPeriod"/>
            </a:pPr>
            <a:r>
              <a:rPr lang="ar-IQ" sz="2400" dirty="0"/>
              <a:t>عند اختلاف درجة الحرارة فستنتقل الحر ارة تلقائيًا من الموقع الاعلى الى الادنى حتى تتساوى درجة حرارة النظام أي يتزن حراريًا.</a:t>
            </a:r>
          </a:p>
          <a:p>
            <a:pPr marL="342900" indent="-342900" algn="r" rtl="1">
              <a:buFont typeface="+mj-lt"/>
              <a:buAutoNum type="alphaUcPeriod"/>
            </a:pPr>
            <a:r>
              <a:rPr lang="ar-IQ" sz="2400" dirty="0"/>
              <a:t>عند اختلاف الضغط، تتولد حركة وتيارات تنقل المادة من الجزء </a:t>
            </a:r>
            <a:r>
              <a:rPr lang="ar-IQ" sz="2400" dirty="0" err="1"/>
              <a:t>الاكثف</a:t>
            </a:r>
            <a:r>
              <a:rPr lang="ar-IQ" sz="2400" dirty="0"/>
              <a:t> الى الجزء الاقل كثافة، حتى تصبح الكثافة منتظمة وبالتالي يتزن النظام ميكانيكيًا.</a:t>
            </a:r>
          </a:p>
        </p:txBody>
      </p:sp>
      <p:graphicFrame>
        <p:nvGraphicFramePr>
          <p:cNvPr id="10" name="Diagramme 9"/>
          <p:cNvGraphicFramePr/>
          <p:nvPr/>
        </p:nvGraphicFramePr>
        <p:xfrm>
          <a:off x="7129463" y="3810180"/>
          <a:ext cx="3414712" cy="277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1830304" y="2526354"/>
            <a:ext cx="1695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400" b="1" dirty="0"/>
              <a:t>خواص النظام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312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Graphic spid="10" grpId="0">
        <p:bldAsOne/>
      </p:bldGraphic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8688D4-ADDB-4BC1-9B8A-463689C4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B91DD-3CAF-43C0-99D2-E6A2EF2E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C67E5C-8582-4659-BEB2-3ABE64C36F52}"/>
              </a:ext>
            </a:extLst>
          </p:cNvPr>
          <p:cNvSpPr txBox="1"/>
          <p:nvPr/>
        </p:nvSpPr>
        <p:spPr>
          <a:xfrm>
            <a:off x="1622856" y="168872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العملية </a:t>
            </a:r>
            <a:r>
              <a:rPr lang="ar-IQ" sz="4000" dirty="0" err="1">
                <a:solidFill>
                  <a:srgbClr val="FF0000"/>
                </a:solidFill>
              </a:rPr>
              <a:t>الثرموديناميكية</a:t>
            </a:r>
            <a:r>
              <a:rPr lang="ar-IQ" sz="4000" dirty="0">
                <a:solidFill>
                  <a:srgbClr val="FF0000"/>
                </a:solidFill>
              </a:rPr>
              <a:t>: </a:t>
            </a:r>
            <a:r>
              <a:rPr lang="ar-IQ" sz="4000" dirty="0"/>
              <a:t>أي تغير في الخواص </a:t>
            </a:r>
            <a:r>
              <a:rPr lang="ar-IQ" sz="4000" dirty="0" err="1"/>
              <a:t>الثرموديناميكية</a:t>
            </a:r>
            <a:r>
              <a:rPr lang="ar-IQ" sz="4000" dirty="0"/>
              <a:t> للنظام </a:t>
            </a:r>
            <a:endParaRPr lang="fr-F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02C68-8026-4F45-AC1F-D2651E71597D}"/>
              </a:ext>
            </a:extLst>
          </p:cNvPr>
          <p:cNvSpPr txBox="1"/>
          <p:nvPr/>
        </p:nvSpPr>
        <p:spPr>
          <a:xfrm>
            <a:off x="1626975" y="1594018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العملية </a:t>
            </a:r>
            <a:r>
              <a:rPr lang="ar-IQ" sz="4000" dirty="0" err="1">
                <a:solidFill>
                  <a:srgbClr val="FF0000"/>
                </a:solidFill>
              </a:rPr>
              <a:t>الاديباتيكية</a:t>
            </a:r>
            <a:r>
              <a:rPr lang="ar-IQ" sz="4000" dirty="0">
                <a:solidFill>
                  <a:srgbClr val="FF0000"/>
                </a:solidFill>
              </a:rPr>
              <a:t>: </a:t>
            </a:r>
            <a:r>
              <a:rPr lang="ar-IQ" sz="4000" dirty="0"/>
              <a:t>تحدث بثبوت كمية الحرارة </a:t>
            </a:r>
            <a:endParaRPr lang="fr-F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0EFE79-919A-47CC-AD67-20FC8C888BF2}"/>
              </a:ext>
            </a:extLst>
          </p:cNvPr>
          <p:cNvSpPr txBox="1"/>
          <p:nvPr/>
        </p:nvSpPr>
        <p:spPr>
          <a:xfrm>
            <a:off x="1631094" y="2401326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العملية </a:t>
            </a:r>
            <a:r>
              <a:rPr lang="ar-IQ" sz="4000" dirty="0" err="1">
                <a:solidFill>
                  <a:srgbClr val="FF0000"/>
                </a:solidFill>
              </a:rPr>
              <a:t>الايزوثرمية</a:t>
            </a:r>
            <a:r>
              <a:rPr lang="ar-IQ" sz="4000" dirty="0">
                <a:solidFill>
                  <a:srgbClr val="FF0000"/>
                </a:solidFill>
              </a:rPr>
              <a:t>: </a:t>
            </a:r>
            <a:r>
              <a:rPr lang="ar-IQ" sz="4000" dirty="0"/>
              <a:t>تحدث بثبوت درجة الحرارة </a:t>
            </a:r>
            <a:endParaRPr lang="fr-FR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EE5D8-3723-4B3E-B8D6-334C5D6DEBA8}"/>
              </a:ext>
            </a:extLst>
          </p:cNvPr>
          <p:cNvSpPr txBox="1"/>
          <p:nvPr/>
        </p:nvSpPr>
        <p:spPr>
          <a:xfrm>
            <a:off x="1647569" y="3937683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العملية الدورية: </a:t>
            </a:r>
            <a:r>
              <a:rPr lang="ar-IQ" sz="4000" dirty="0"/>
              <a:t>النظام يمر بعدد من العمليات ثم يعود الى حالته الابتدائية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2632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2E57-0E4B-4C92-AECE-3FDA73588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0" y="454380"/>
            <a:ext cx="10018713" cy="1752599"/>
          </a:xfrm>
        </p:spPr>
        <p:txBody>
          <a:bodyPr/>
          <a:lstStyle/>
          <a:p>
            <a:r>
              <a:rPr lang="ar-IQ" dirty="0"/>
              <a:t>حكمة 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1802D-4A15-4C56-90BA-9E0D9FC75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502" y="2036805"/>
            <a:ext cx="10018713" cy="31242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6000" dirty="0">
                <a:solidFill>
                  <a:srgbClr val="0070C0"/>
                </a:solidFill>
              </a:rPr>
              <a:t>قيمة كل امرئ ما يحسنه</a:t>
            </a:r>
          </a:p>
          <a:p>
            <a:pPr marL="0" indent="0">
              <a:buNone/>
            </a:pPr>
            <a:r>
              <a:rPr lang="ar-IQ" sz="3200" dirty="0"/>
              <a:t>علي ابن ابي طالب(عليه السلام)</a:t>
            </a:r>
            <a:endParaRPr lang="fr-FR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BF9E4-5D02-4A88-8F30-C26C2C015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FB710FA-64C3-403C-B678-EACF9A2C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718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4E07BD-6ADE-45BC-BD76-2C8836BF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88BD3C-1D42-4610-AF5E-2581C985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4127B-C0C6-4DA7-9070-46ECB28595FC}"/>
              </a:ext>
            </a:extLst>
          </p:cNvPr>
          <p:cNvSpPr txBox="1"/>
          <p:nvPr/>
        </p:nvSpPr>
        <p:spPr>
          <a:xfrm>
            <a:off x="1622856" y="168872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العملية </a:t>
            </a:r>
            <a:r>
              <a:rPr lang="ar-IQ" sz="4000" dirty="0" err="1">
                <a:solidFill>
                  <a:srgbClr val="FF0000"/>
                </a:solidFill>
              </a:rPr>
              <a:t>اللاعكسية</a:t>
            </a:r>
            <a:r>
              <a:rPr lang="ar-IQ" sz="4000" dirty="0">
                <a:solidFill>
                  <a:srgbClr val="FF0000"/>
                </a:solidFill>
              </a:rPr>
              <a:t>: </a:t>
            </a:r>
            <a:r>
              <a:rPr lang="ar-IQ" sz="4000" dirty="0"/>
              <a:t>تحدث باتجاه واحد ولا يمكن عكسها من دون ترك تغيرات على المحيط</a:t>
            </a:r>
            <a:endParaRPr lang="fr-F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E2A0A-4FA6-43B8-9BC3-6004F709B1EA}"/>
              </a:ext>
            </a:extLst>
          </p:cNvPr>
          <p:cNvSpPr txBox="1"/>
          <p:nvPr/>
        </p:nvSpPr>
        <p:spPr>
          <a:xfrm>
            <a:off x="1614618" y="1581662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العملية العكسية: </a:t>
            </a:r>
            <a:r>
              <a:rPr lang="ar-IQ" sz="4000" dirty="0"/>
              <a:t>يمكن بعد إتمام إنجازها إعادة النظام الى ما كان عليه دون ترك تغيرات على المحيط</a:t>
            </a:r>
            <a:endParaRPr lang="fr-FR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2EA54-D6D6-458A-A4DC-23C8F442902D}"/>
              </a:ext>
            </a:extLst>
          </p:cNvPr>
          <p:cNvSpPr txBox="1"/>
          <p:nvPr/>
        </p:nvSpPr>
        <p:spPr>
          <a:xfrm>
            <a:off x="4868562" y="3464008"/>
            <a:ext cx="3241589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IQ" sz="4000" dirty="0">
                <a:solidFill>
                  <a:srgbClr val="FF0000"/>
                </a:solidFill>
              </a:rPr>
              <a:t>هناك شروط ؟؟؟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685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Thermodynamic Courses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2261286" y="161025"/>
            <a:ext cx="96989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u="sng" dirty="0">
                <a:solidFill>
                  <a:schemeClr val="accent2"/>
                </a:solidFill>
              </a:rPr>
              <a:t>الطاقة </a:t>
            </a:r>
            <a:r>
              <a:rPr lang="ar-IQ" sz="3600" u="sng" dirty="0">
                <a:solidFill>
                  <a:schemeClr val="accent2"/>
                </a:solidFill>
              </a:rPr>
              <a:t>: </a:t>
            </a:r>
            <a:r>
              <a:rPr lang="ar-IQ" sz="3600" dirty="0"/>
              <a:t>القدرة على انجاز شغل</a:t>
            </a:r>
            <a:endParaRPr lang="fr-FR" sz="3600" dirty="0"/>
          </a:p>
          <a:p>
            <a:pPr algn="r" rtl="1"/>
            <a:endParaRPr lang="fr-FR" sz="3600" dirty="0">
              <a:solidFill>
                <a:schemeClr val="accent2"/>
              </a:solidFill>
            </a:endParaRPr>
          </a:p>
          <a:p>
            <a:pPr algn="r" rtl="1"/>
            <a:endParaRPr lang="fr-FR" sz="3600" dirty="0">
              <a:solidFill>
                <a:schemeClr val="accent2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87461" y="980304"/>
            <a:ext cx="9344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3200" dirty="0">
                <a:solidFill>
                  <a:srgbClr val="0070C0"/>
                </a:solidFill>
              </a:rPr>
              <a:t>في النظام </a:t>
            </a:r>
            <a:r>
              <a:rPr lang="ar-IQ" sz="3200" dirty="0" err="1">
                <a:solidFill>
                  <a:srgbClr val="0070C0"/>
                </a:solidFill>
              </a:rPr>
              <a:t>الثرموديناميكي</a:t>
            </a:r>
            <a:r>
              <a:rPr lang="ar-IQ" sz="3200" dirty="0">
                <a:solidFill>
                  <a:srgbClr val="0070C0"/>
                </a:solidFill>
              </a:rPr>
              <a:t> لدينا ما يسمى بالطاقة العابرة (حرارة </a:t>
            </a:r>
            <a:r>
              <a:rPr lang="ar-IQ" sz="3200" dirty="0" err="1">
                <a:solidFill>
                  <a:srgbClr val="0070C0"/>
                </a:solidFill>
              </a:rPr>
              <a:t>اوشغل</a:t>
            </a:r>
            <a:r>
              <a:rPr lang="ar-IQ" sz="3200" dirty="0">
                <a:solidFill>
                  <a:srgbClr val="0070C0"/>
                </a:solidFill>
              </a:rPr>
              <a:t> ميكانيكي) </a:t>
            </a:r>
            <a:endParaRPr lang="fr-FR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930693-B067-456E-803D-09EC5E685376}"/>
              </a:ext>
            </a:extLst>
          </p:cNvPr>
          <p:cNvSpPr txBox="1"/>
          <p:nvPr/>
        </p:nvSpPr>
        <p:spPr>
          <a:xfrm>
            <a:off x="1577548" y="2187142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الحرارة </a:t>
            </a:r>
            <a:r>
              <a:rPr lang="ar-IQ" sz="4000" dirty="0" err="1">
                <a:solidFill>
                  <a:srgbClr val="FF0000"/>
                </a:solidFill>
              </a:rPr>
              <a:t>اوالشغل</a:t>
            </a:r>
            <a:r>
              <a:rPr lang="ar-IQ" sz="4000" dirty="0">
                <a:solidFill>
                  <a:srgbClr val="FF0000"/>
                </a:solidFill>
              </a:rPr>
              <a:t>: </a:t>
            </a:r>
            <a:r>
              <a:rPr lang="ar-IQ" sz="4000" dirty="0"/>
              <a:t>طاقة مخزونة يتواجدان اثناء اجتيازهما لحدود النظام</a:t>
            </a:r>
            <a:endParaRPr lang="fr-FR" sz="4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2CE3D47-C793-4EA9-86C2-3BD0608F8126}"/>
              </a:ext>
            </a:extLst>
          </p:cNvPr>
          <p:cNvSpPr/>
          <p:nvPr/>
        </p:nvSpPr>
        <p:spPr>
          <a:xfrm>
            <a:off x="4349578" y="3558746"/>
            <a:ext cx="4596713" cy="1149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000" dirty="0">
                <a:solidFill>
                  <a:schemeClr val="tx1"/>
                </a:solidFill>
              </a:rPr>
              <a:t>الحرارة </a:t>
            </a:r>
            <a:r>
              <a:rPr lang="ar-IQ" sz="4000" dirty="0" err="1">
                <a:solidFill>
                  <a:schemeClr val="tx1"/>
                </a:solidFill>
              </a:rPr>
              <a:t>اوالشغل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4A9F141-2008-4004-A73B-3BB569E90EE0}"/>
              </a:ext>
            </a:extLst>
          </p:cNvPr>
          <p:cNvSpPr/>
          <p:nvPr/>
        </p:nvSpPr>
        <p:spPr>
          <a:xfrm rot="17664497">
            <a:off x="7624119" y="4436076"/>
            <a:ext cx="494270" cy="1210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1231833-5712-41DB-8490-80CEF89DF053}"/>
              </a:ext>
            </a:extLst>
          </p:cNvPr>
          <p:cNvSpPr/>
          <p:nvPr/>
        </p:nvSpPr>
        <p:spPr>
          <a:xfrm rot="4004615">
            <a:off x="5214552" y="4460789"/>
            <a:ext cx="568411" cy="1235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BB7CC2A-A6DC-47DB-BF83-C66BD9654A11}"/>
              </a:ext>
            </a:extLst>
          </p:cNvPr>
          <p:cNvSpPr/>
          <p:nvPr/>
        </p:nvSpPr>
        <p:spPr>
          <a:xfrm>
            <a:off x="8550875" y="4609071"/>
            <a:ext cx="3410466" cy="107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/>
              <a:t>طاقة عابرة تلاحظ عند حدود النظام فقط</a:t>
            </a:r>
            <a:endParaRPr lang="fr-FR" sz="3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ADA1B09-6756-4ED1-B5CC-423AF903111F}"/>
              </a:ext>
            </a:extLst>
          </p:cNvPr>
          <p:cNvSpPr/>
          <p:nvPr/>
        </p:nvSpPr>
        <p:spPr>
          <a:xfrm>
            <a:off x="1486929" y="4724400"/>
            <a:ext cx="3410466" cy="107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/>
              <a:t>ظاهرة وقتية متلازمة مع انتقال الطاقة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155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" grpId="0" animBg="1"/>
      <p:bldP spid="6" grpId="0" animBg="1"/>
      <p:bldP spid="7" grpId="0" animBg="1"/>
      <p:bldP spid="8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01148-8D8B-4343-89E1-B760E0DB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D5E8B-26DC-439A-93C8-C5F8F8112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085E17-D6F6-4E21-AB1C-BAD6E3A106D8}"/>
              </a:ext>
            </a:extLst>
          </p:cNvPr>
          <p:cNvSpPr txBox="1"/>
          <p:nvPr/>
        </p:nvSpPr>
        <p:spPr>
          <a:xfrm>
            <a:off x="1589904" y="222418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مفهوم الحرارة: </a:t>
            </a:r>
            <a:r>
              <a:rPr lang="ar-IQ" sz="4000" dirty="0"/>
              <a:t>طاقة في حالة عبور</a:t>
            </a:r>
            <a:endParaRPr lang="fr-FR" sz="4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2D6DD23-5BBC-48A9-ADCC-18B4D39035F1}"/>
              </a:ext>
            </a:extLst>
          </p:cNvPr>
          <p:cNvSpPr/>
          <p:nvPr/>
        </p:nvSpPr>
        <p:spPr>
          <a:xfrm>
            <a:off x="4263081" y="1309816"/>
            <a:ext cx="4596713" cy="1149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000" dirty="0">
                <a:solidFill>
                  <a:schemeClr val="tx1"/>
                </a:solidFill>
              </a:rPr>
              <a:t>الطاقة الداخلية</a:t>
            </a:r>
            <a:endParaRPr lang="fr-FR" sz="4000" dirty="0">
              <a:solidFill>
                <a:schemeClr val="tx1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1A9E7DD-B3A1-44E2-ACCE-E58B5DDEDC1F}"/>
              </a:ext>
            </a:extLst>
          </p:cNvPr>
          <p:cNvSpPr/>
          <p:nvPr/>
        </p:nvSpPr>
        <p:spPr>
          <a:xfrm rot="17664497">
            <a:off x="7537622" y="2187146"/>
            <a:ext cx="494270" cy="1210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EEB9E7A-4AB5-4B39-BFA5-EED39E57B67E}"/>
              </a:ext>
            </a:extLst>
          </p:cNvPr>
          <p:cNvSpPr/>
          <p:nvPr/>
        </p:nvSpPr>
        <p:spPr>
          <a:xfrm rot="4004615">
            <a:off x="5128055" y="2211859"/>
            <a:ext cx="568411" cy="1235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6B07ED0-A7E9-4E6A-B100-0D123619E357}"/>
              </a:ext>
            </a:extLst>
          </p:cNvPr>
          <p:cNvSpPr/>
          <p:nvPr/>
        </p:nvSpPr>
        <p:spPr>
          <a:xfrm>
            <a:off x="8464378" y="2360141"/>
            <a:ext cx="3410466" cy="107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/>
              <a:t>زيادة في درجة الحرارة</a:t>
            </a:r>
            <a:endParaRPr lang="fr-FR" sz="36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DFFB474-78A0-4708-8F54-555F9CA9B2A7}"/>
              </a:ext>
            </a:extLst>
          </p:cNvPr>
          <p:cNvSpPr/>
          <p:nvPr/>
        </p:nvSpPr>
        <p:spPr>
          <a:xfrm>
            <a:off x="1400432" y="2475470"/>
            <a:ext cx="3410466" cy="107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/>
              <a:t>تغير حالة النظام</a:t>
            </a:r>
            <a:endParaRPr lang="fr-FR" sz="3600" dirty="0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35C07CD4-BBB0-4B8F-AEED-51B0ED010E5C}"/>
              </a:ext>
            </a:extLst>
          </p:cNvPr>
          <p:cNvSpPr/>
          <p:nvPr/>
        </p:nvSpPr>
        <p:spPr>
          <a:xfrm>
            <a:off x="6293708" y="3006813"/>
            <a:ext cx="568411" cy="12356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ADDFD96-AC6E-40C9-A8F0-57FBB26A7133}"/>
              </a:ext>
            </a:extLst>
          </p:cNvPr>
          <p:cNvSpPr/>
          <p:nvPr/>
        </p:nvSpPr>
        <p:spPr>
          <a:xfrm>
            <a:off x="4786184" y="4353698"/>
            <a:ext cx="3410466" cy="1075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dirty="0"/>
              <a:t>زيادة المسافة الفاصلة بين جزيئات النظام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779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1A92-2185-41EE-B2F2-E006D2F1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D869AD-F95C-4497-AD65-F9A0AB01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4438D-0DD3-4BA0-912C-627F75C2324D}"/>
              </a:ext>
            </a:extLst>
          </p:cNvPr>
          <p:cNvSpPr txBox="1"/>
          <p:nvPr/>
        </p:nvSpPr>
        <p:spPr>
          <a:xfrm>
            <a:off x="1589904" y="222418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مفهوم درجة الحرارة: </a:t>
            </a:r>
            <a:r>
              <a:rPr lang="ar-IQ" sz="4000" dirty="0"/>
              <a:t>هي مقياس لمستوى الحرارة او البرودة</a:t>
            </a:r>
            <a:endParaRPr lang="fr-FR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EB47C-5A10-4FA6-AF7B-C72F82A32344}"/>
              </a:ext>
            </a:extLst>
          </p:cNvPr>
          <p:cNvSpPr txBox="1"/>
          <p:nvPr/>
        </p:nvSpPr>
        <p:spPr>
          <a:xfrm>
            <a:off x="1594023" y="1066797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مقياس درجة الحرارة: </a:t>
            </a:r>
          </a:p>
          <a:p>
            <a:pPr rtl="1"/>
            <a:r>
              <a:rPr lang="ar-IQ" sz="4000" dirty="0"/>
              <a:t>1- المقياس </a:t>
            </a:r>
            <a:r>
              <a:rPr lang="ar-IQ" sz="4000" dirty="0" err="1"/>
              <a:t>السيلزيوسي</a:t>
            </a:r>
            <a:r>
              <a:rPr lang="ar-IQ" sz="4000" dirty="0"/>
              <a:t>(المئوي)</a:t>
            </a:r>
            <a:r>
              <a:rPr lang="fr-FR" sz="4000" dirty="0"/>
              <a:t>   </a:t>
            </a:r>
            <a:r>
              <a:rPr lang="ar-IQ" sz="4000" dirty="0"/>
              <a:t> </a:t>
            </a:r>
            <a:r>
              <a:rPr lang="en-US" sz="4000" dirty="0"/>
              <a:t>  </a:t>
            </a:r>
            <a:r>
              <a:rPr lang="fr-FR" sz="4000" dirty="0"/>
              <a:t>      T(</a:t>
            </a:r>
            <a:r>
              <a:rPr lang="fr-FR" sz="4000" baseline="30000" dirty="0"/>
              <a:t>o</a:t>
            </a:r>
            <a:r>
              <a:rPr lang="fr-FR" sz="4000" dirty="0"/>
              <a:t> C)=0 –100</a:t>
            </a:r>
            <a:endParaRPr lang="fr-FR" sz="400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41863-2BC4-4E3E-A1E1-336D40B51DFE}"/>
              </a:ext>
            </a:extLst>
          </p:cNvPr>
          <p:cNvSpPr txBox="1"/>
          <p:nvPr/>
        </p:nvSpPr>
        <p:spPr>
          <a:xfrm>
            <a:off x="1585785" y="2454873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ar-IQ" sz="4000" dirty="0"/>
              <a:t>2- المقياس الفهرنهايتي</a:t>
            </a:r>
            <a:r>
              <a:rPr lang="fr-FR" sz="4000" dirty="0"/>
              <a:t>    </a:t>
            </a:r>
            <a:r>
              <a:rPr lang="ar-IQ" sz="4000" dirty="0"/>
              <a:t>      </a:t>
            </a:r>
            <a:r>
              <a:rPr lang="fr-FR" sz="4000" dirty="0"/>
              <a:t>  </a:t>
            </a:r>
            <a:r>
              <a:rPr lang="ar-IQ" sz="4000" dirty="0"/>
              <a:t>  </a:t>
            </a:r>
            <a:r>
              <a:rPr lang="fr-FR" sz="4000" dirty="0"/>
              <a:t>       T(</a:t>
            </a:r>
            <a:r>
              <a:rPr lang="fr-FR" sz="4000" baseline="30000" dirty="0"/>
              <a:t>o</a:t>
            </a:r>
            <a:r>
              <a:rPr lang="fr-FR" sz="4000" dirty="0"/>
              <a:t> F)=32 --212</a:t>
            </a:r>
            <a:endParaRPr lang="fr-FR" sz="4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DD857-7FC4-4B20-A2C3-9BDAA9B656F0}"/>
              </a:ext>
            </a:extLst>
          </p:cNvPr>
          <p:cNvSpPr txBox="1"/>
          <p:nvPr/>
        </p:nvSpPr>
        <p:spPr>
          <a:xfrm>
            <a:off x="1589903" y="3249825"/>
            <a:ext cx="10408508" cy="1323439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ar-IQ" sz="4000" dirty="0"/>
              <a:t>3- المقياس الكلفاني</a:t>
            </a:r>
            <a:r>
              <a:rPr lang="fr-FR" sz="4000" dirty="0"/>
              <a:t>                     </a:t>
            </a:r>
            <a:r>
              <a:rPr lang="ar-IQ" sz="4000" dirty="0"/>
              <a:t>                      </a:t>
            </a:r>
            <a:r>
              <a:rPr lang="fr-FR" sz="4000" dirty="0"/>
              <a:t>       T(</a:t>
            </a:r>
            <a:r>
              <a:rPr lang="fr-FR" sz="4000" baseline="30000" dirty="0"/>
              <a:t>o </a:t>
            </a:r>
            <a:r>
              <a:rPr lang="fr-FR" sz="4000" dirty="0"/>
              <a:t>k )=0.000000002 –100</a:t>
            </a:r>
            <a:endParaRPr lang="fr-FR" sz="40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D9BA3-3BDA-4661-9D54-7F0C929D61CB}"/>
              </a:ext>
            </a:extLst>
          </p:cNvPr>
          <p:cNvSpPr txBox="1"/>
          <p:nvPr/>
        </p:nvSpPr>
        <p:spPr>
          <a:xfrm>
            <a:off x="1585784" y="4662613"/>
            <a:ext cx="10408508" cy="707886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IQ" sz="4000" dirty="0">
                <a:solidFill>
                  <a:srgbClr val="FF0000"/>
                </a:solidFill>
              </a:rPr>
              <a:t>العلاقة بين المقاييس الثلاثة تعطى بالعلاقات التالية: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12920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3F32F-BDBE-4BB9-87FC-04F156EFF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Thermodynamic Courses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6AFC4-9688-4F4E-893A-53BF5BC6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89843C40-EE3E-4C1C-BD12-ACE20D28D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097" y="383059"/>
            <a:ext cx="5036412" cy="675617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2389E1C-EBEE-42AA-92E1-E5C5393C2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33" y="1260389"/>
            <a:ext cx="5056630" cy="9740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8E8F29-10EB-47C7-8EC2-898EBFA37B7E}"/>
              </a:ext>
            </a:extLst>
          </p:cNvPr>
          <p:cNvSpPr txBox="1"/>
          <p:nvPr/>
        </p:nvSpPr>
        <p:spPr>
          <a:xfrm>
            <a:off x="2965622" y="2743200"/>
            <a:ext cx="8958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4000" dirty="0"/>
              <a:t>درجة غليان الماء عام 1968 </a:t>
            </a:r>
            <a:r>
              <a:rPr lang="fr-FR" sz="4000" dirty="0"/>
              <a:t> 100 </a:t>
            </a:r>
            <a:r>
              <a:rPr lang="fr-FR" sz="4000" baseline="30000" dirty="0"/>
              <a:t>o</a:t>
            </a:r>
            <a:r>
              <a:rPr lang="fr-FR" sz="4000" dirty="0"/>
              <a:t> C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29713C-59E4-43F8-AE67-555ACFD0E64A}"/>
              </a:ext>
            </a:extLst>
          </p:cNvPr>
          <p:cNvSpPr txBox="1"/>
          <p:nvPr/>
        </p:nvSpPr>
        <p:spPr>
          <a:xfrm>
            <a:off x="2088293" y="3698789"/>
            <a:ext cx="9840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4000" dirty="0"/>
              <a:t>درجة غليان الماء عام 1990 </a:t>
            </a:r>
            <a:r>
              <a:rPr lang="fr-FR" sz="4000" dirty="0"/>
              <a:t> 99.975±0.005 </a:t>
            </a:r>
            <a:r>
              <a:rPr lang="fr-FR" sz="4000" baseline="30000" dirty="0"/>
              <a:t>o</a:t>
            </a:r>
            <a:r>
              <a:rPr lang="fr-FR" sz="4000" dirty="0"/>
              <a:t> C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330B5E-7D08-4285-8F64-7035AAD7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0" y="74127"/>
            <a:ext cx="1915299" cy="650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0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149957"/>
              </p:ext>
            </p:extLst>
          </p:nvPr>
        </p:nvGraphicFramePr>
        <p:xfrm>
          <a:off x="1552674" y="600775"/>
          <a:ext cx="10346110" cy="480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2861">
                  <a:extLst>
                    <a:ext uri="{9D8B030D-6E8A-4147-A177-3AD203B41FA5}">
                      <a16:colId xmlns:a16="http://schemas.microsoft.com/office/drawing/2014/main" val="1591368507"/>
                    </a:ext>
                  </a:extLst>
                </a:gridCol>
                <a:gridCol w="1593249">
                  <a:extLst>
                    <a:ext uri="{9D8B030D-6E8A-4147-A177-3AD203B41FA5}">
                      <a16:colId xmlns:a16="http://schemas.microsoft.com/office/drawing/2014/main" val="2429166936"/>
                    </a:ext>
                  </a:extLst>
                </a:gridCol>
              </a:tblGrid>
              <a:tr h="962172">
                <a:tc>
                  <a:txBody>
                    <a:bodyPr/>
                    <a:lstStyle/>
                    <a:p>
                      <a:pPr algn="ctr"/>
                      <a:r>
                        <a:rPr lang="ar-IQ" sz="2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مقدمة : مفاهيم أساسية</a:t>
                      </a:r>
                    </a:p>
                    <a:p>
                      <a:pPr algn="ctr"/>
                      <a:r>
                        <a:rPr lang="fr-FR" sz="1800" b="1" i="0" u="none" strike="noStrike" kern="1200" baseline="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Introduction : Fundamental Concepts &amp; </a:t>
                      </a:r>
                      <a:r>
                        <a:rPr lang="fr-FR" sz="1800" b="1" i="0" u="none" strike="noStrike" kern="1200" baseline="0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Definitions</a:t>
                      </a:r>
                      <a:endParaRPr lang="fr-F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80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الفصل الاول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1745"/>
                  </a:ext>
                </a:extLst>
              </a:tr>
              <a:tr h="560590">
                <a:tc>
                  <a:txBody>
                    <a:bodyPr/>
                    <a:lstStyle/>
                    <a:p>
                      <a:pPr algn="r" rtl="1"/>
                      <a:r>
                        <a:rPr lang="ar-IQ" sz="3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النظام او الكيان</a:t>
                      </a:r>
                      <a:r>
                        <a:rPr lang="fr-FR" sz="3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ar-IQ" sz="3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الثرموديناميكي</a:t>
                      </a:r>
                      <a:endParaRPr lang="fr-F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79966"/>
                  </a:ext>
                </a:extLst>
              </a:tr>
              <a:tr h="560590">
                <a:tc>
                  <a:txBody>
                    <a:bodyPr/>
                    <a:lstStyle/>
                    <a:p>
                      <a:pPr algn="r" rtl="1"/>
                      <a:r>
                        <a:rPr lang="ar-IQ" sz="3600" b="1" dirty="0"/>
                        <a:t>النظام الحقيقي</a:t>
                      </a:r>
                      <a:endParaRPr lang="fr-F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243444"/>
                  </a:ext>
                </a:extLst>
              </a:tr>
              <a:tr h="560590">
                <a:tc>
                  <a:txBody>
                    <a:bodyPr/>
                    <a:lstStyle/>
                    <a:p>
                      <a:pPr algn="r"/>
                      <a:r>
                        <a:rPr lang="ar-IQ" sz="3600" b="1" dirty="0"/>
                        <a:t>النظام المثالي</a:t>
                      </a:r>
                      <a:endParaRPr lang="fr-F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264648"/>
                  </a:ext>
                </a:extLst>
              </a:tr>
              <a:tr h="560590">
                <a:tc>
                  <a:txBody>
                    <a:bodyPr/>
                    <a:lstStyle/>
                    <a:p>
                      <a:pPr algn="r" rtl="1"/>
                      <a:r>
                        <a:rPr lang="ar-IQ" sz="3600" b="1" dirty="0"/>
                        <a:t>حدود النظام</a:t>
                      </a:r>
                      <a:endParaRPr lang="fr-F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581986"/>
                  </a:ext>
                </a:extLst>
              </a:tr>
              <a:tr h="560590">
                <a:tc>
                  <a:txBody>
                    <a:bodyPr/>
                    <a:lstStyle/>
                    <a:p>
                      <a:pPr algn="r" rtl="1"/>
                      <a:r>
                        <a:rPr lang="ar-IQ" sz="3600" b="1" dirty="0"/>
                        <a:t>المحيط او الوسط الخارجي</a:t>
                      </a:r>
                      <a:endParaRPr lang="fr-F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7115204"/>
                  </a:ext>
                </a:extLst>
              </a:tr>
              <a:tr h="560590">
                <a:tc>
                  <a:txBody>
                    <a:bodyPr/>
                    <a:lstStyle/>
                    <a:p>
                      <a:pPr algn="r" rtl="0"/>
                      <a:r>
                        <a:rPr lang="ar-IQ" sz="3600" b="1" dirty="0"/>
                        <a:t>أنواع الانظمة</a:t>
                      </a:r>
                      <a:endParaRPr lang="fr-FR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26171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5689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3676" y="-457883"/>
            <a:ext cx="10018713" cy="1752599"/>
          </a:xfrm>
        </p:spPr>
        <p:txBody>
          <a:bodyPr/>
          <a:lstStyle/>
          <a:p>
            <a:r>
              <a:rPr lang="fr-FR" dirty="0" err="1"/>
              <a:t>Thermodynamic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70463" y="3445074"/>
            <a:ext cx="4985141" cy="1872528"/>
          </a:xfrm>
          <a:noFill/>
          <a:ln w="25400">
            <a:solidFill>
              <a:schemeClr val="accent1"/>
            </a:solidFill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Ellipse 9"/>
          <p:cNvSpPr/>
          <p:nvPr/>
        </p:nvSpPr>
        <p:spPr>
          <a:xfrm>
            <a:off x="5347695" y="980873"/>
            <a:ext cx="2030680" cy="6650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/>
              <a:t>اصل الكلمة</a:t>
            </a:r>
            <a:endParaRPr lang="fr-FR" sz="2400" b="1" dirty="0"/>
          </a:p>
        </p:txBody>
      </p:sp>
      <p:sp>
        <p:nvSpPr>
          <p:cNvPr id="11" name="Flèche : bas 10"/>
          <p:cNvSpPr/>
          <p:nvPr/>
        </p:nvSpPr>
        <p:spPr>
          <a:xfrm rot="19471713">
            <a:off x="6628349" y="1679459"/>
            <a:ext cx="488794" cy="1056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bas 11"/>
          <p:cNvSpPr/>
          <p:nvPr/>
        </p:nvSpPr>
        <p:spPr>
          <a:xfrm rot="1724690">
            <a:off x="5571660" y="1685895"/>
            <a:ext cx="488794" cy="10566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6616854" y="2781395"/>
            <a:ext cx="271288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الحرارية : التسخين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253589" y="2778520"/>
            <a:ext cx="28607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IQ" sz="2400" dirty="0"/>
              <a:t>ديناميكية : حركة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859218" y="3963065"/>
            <a:ext cx="3089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3200" dirty="0"/>
              <a:t>اللغة الصينية التصويرية القديمة </a:t>
            </a:r>
            <a:endParaRPr lang="fr-FR" sz="3200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B4FAB9D4-84D1-4ECA-8BAA-BFFE42C0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8461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C3D6-CA24-4580-817A-AA520662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7827" y="685800"/>
            <a:ext cx="1395197" cy="17731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dirty="0" err="1">
                <a:latin typeface="+mj-lt"/>
                <a:cs typeface="+mj-cs"/>
              </a:rPr>
              <a:t>امثلة</a:t>
            </a:r>
            <a:endParaRPr lang="en-US" sz="4800" dirty="0">
              <a:latin typeface="+mj-lt"/>
              <a:cs typeface="+mj-cs"/>
            </a:endParaRPr>
          </a:p>
        </p:txBody>
      </p:sp>
      <p:pic>
        <p:nvPicPr>
          <p:cNvPr id="7" name="Content Placeholder 6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7B62673B-EAB5-4790-8B02-2B63BEE03A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8767" y="233748"/>
            <a:ext cx="2572716" cy="556262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D17D8-2312-4D17-B0E1-F95C5E88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D57F1E4F-1CFF-5643-939E-217C01CDF565}" type="slidenum">
              <a:rPr lang="en-US" sz="1000" smtClean="0">
                <a:solidFill>
                  <a:schemeClr val="tx1"/>
                </a:solidFill>
                <a:latin typeface="+mn-lt"/>
              </a:rPr>
              <a:pPr algn="r" defTabSz="914400">
                <a:spcAft>
                  <a:spcPts val="600"/>
                </a:spcAft>
              </a:pPr>
              <a:t>5</a:t>
            </a:fld>
            <a:endParaRPr lang="en-US" sz="10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A picture containing indoor, kitchenware, cup, pot&#10;&#10;Description generated with very high confidence">
            <a:extLst>
              <a:ext uri="{FF2B5EF4-FFF2-40B4-BE49-F238E27FC236}">
                <a16:creationId xmlns:a16="http://schemas.microsoft.com/office/drawing/2014/main" id="{0A23D086-D84C-4159-A75C-BA7C60E6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61" y="1952368"/>
            <a:ext cx="4535438" cy="3027405"/>
          </a:xfrm>
          <a:prstGeom prst="rect">
            <a:avLst/>
          </a:prstGeom>
        </p:spPr>
      </p:pic>
      <p:sp>
        <p:nvSpPr>
          <p:cNvPr id="38" name="Espace réservé du pied de page 4">
            <a:extLst>
              <a:ext uri="{FF2B5EF4-FFF2-40B4-BE49-F238E27FC236}">
                <a16:creationId xmlns:a16="http://schemas.microsoft.com/office/drawing/2014/main" id="{4A7F8573-BA93-43FB-A32D-E672C698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337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76000"/>
                  <a:satMod val="180000"/>
                </a:schemeClr>
                <a:schemeClr val="bg2">
                  <a:tint val="80000"/>
                  <a:satMod val="120000"/>
                  <a:lumMod val="180000"/>
                </a:schemeClr>
              </a:duotone>
            </a:blip>
            <a:stretch/>
          </a:blipFill>
          <a:ln>
            <a:noFill/>
          </a:ln>
          <a:effectLst/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BA167A-D3C3-4EE8-8B5E-13679208725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10CA83B-630E-45DB-ADCB-F0260428513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7A57B554-6973-429A-818B-524C03DA479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9ED2DB2-F3BB-4B5E-84E6-CC259E394AF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3816493-5723-43CF-95A9-2CDEC9B11D7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9964935-0316-4743-BD2E-35B86AF480C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2B20A700-1547-48D5-AA6F-C1473539C70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BF6433-1A57-4525-8A78-AC929100D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2410" y="2169755"/>
            <a:ext cx="2618513" cy="14013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بعض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التطبيقات</a:t>
            </a: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E0CC-2492-4C65-A30C-E53EB4110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5883275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" name="Picture 9" descr="A picture containing photo, person, showing, outdoor&#10;&#10;Description generated with high confidence">
            <a:extLst>
              <a:ext uri="{FF2B5EF4-FFF2-40B4-BE49-F238E27FC236}">
                <a16:creationId xmlns:a16="http://schemas.microsoft.com/office/drawing/2014/main" id="{DD2EA41F-3D33-461F-A025-B9C725E4F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63" y="196836"/>
            <a:ext cx="9171326" cy="5697339"/>
          </a:xfrm>
          <a:prstGeom prst="rect">
            <a:avLst/>
          </a:prstGeom>
        </p:spPr>
      </p:pic>
      <p:sp>
        <p:nvSpPr>
          <p:cNvPr id="22" name="Espace réservé du pied de page 4">
            <a:extLst>
              <a:ext uri="{FF2B5EF4-FFF2-40B4-BE49-F238E27FC236}">
                <a16:creationId xmlns:a16="http://schemas.microsoft.com/office/drawing/2014/main" id="{0A98B999-9452-4F8A-BCDF-F11736BC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742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4310" y="-222499"/>
            <a:ext cx="10018713" cy="1150483"/>
          </a:xfrm>
        </p:spPr>
        <p:txBody>
          <a:bodyPr/>
          <a:lstStyle/>
          <a:p>
            <a:r>
              <a:rPr lang="ar-IQ" dirty="0"/>
              <a:t>مقدمة مختصرة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258900" y="630225"/>
            <a:ext cx="10515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2400" dirty="0"/>
              <a:t>ظهر علم ديناميك الحرارة اواخر القرن السابع عشر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2400" dirty="0"/>
              <a:t>الفيزيائي الفرنسي </a:t>
            </a:r>
            <a:r>
              <a:rPr lang="fr-FR" sz="2400" dirty="0"/>
              <a:t>D</a:t>
            </a:r>
            <a:r>
              <a:rPr lang="en-US" sz="2400" dirty="0" err="1"/>
              <a:t>enis</a:t>
            </a:r>
            <a:r>
              <a:rPr lang="fr-FR" sz="2400" dirty="0"/>
              <a:t>.Papin </a:t>
            </a:r>
            <a:r>
              <a:rPr lang="ar-IQ" sz="2400" dirty="0"/>
              <a:t> وضع الأسس لعمل المحرك البخاري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IQ" sz="2400" dirty="0"/>
              <a:t>ايجاد الظروف المثلى لـ " </a:t>
            </a:r>
            <a:r>
              <a:rPr lang="ar-IQ" sz="2400" dirty="0">
                <a:solidFill>
                  <a:schemeClr val="accent2"/>
                </a:solidFill>
              </a:rPr>
              <a:t>تحويل </a:t>
            </a:r>
            <a:r>
              <a:rPr lang="ar-IQ" sz="2400" dirty="0"/>
              <a:t>" الـ " </a:t>
            </a:r>
            <a:r>
              <a:rPr lang="ar-IQ" sz="2400" dirty="0">
                <a:solidFill>
                  <a:schemeClr val="accent2"/>
                </a:solidFill>
              </a:rPr>
              <a:t>حرارة </a:t>
            </a:r>
            <a:r>
              <a:rPr lang="ar-IQ" sz="2400" dirty="0"/>
              <a:t>" إلى " </a:t>
            </a:r>
            <a:r>
              <a:rPr lang="ar-IQ" sz="2400" dirty="0">
                <a:solidFill>
                  <a:schemeClr val="accent2"/>
                </a:solidFill>
              </a:rPr>
              <a:t>شغل</a:t>
            </a:r>
            <a:r>
              <a:rPr lang="ar-IQ" sz="2400" dirty="0"/>
              <a:t> "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8" name="Rectangle : coins arrondis 7"/>
          <p:cNvSpPr/>
          <p:nvPr/>
        </p:nvSpPr>
        <p:spPr>
          <a:xfrm>
            <a:off x="5445855" y="1837904"/>
            <a:ext cx="2270453" cy="7713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/>
              <a:t>ديناميكا الحرارة العام</a:t>
            </a:r>
            <a:endParaRPr lang="fr-FR" b="1" dirty="0"/>
          </a:p>
        </p:txBody>
      </p:sp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027955792"/>
              </p:ext>
            </p:extLst>
          </p:nvPr>
        </p:nvGraphicFramePr>
        <p:xfrm>
          <a:off x="3274156" y="2609205"/>
          <a:ext cx="6615112" cy="3443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09D7451-1A72-4B55-97E8-F24D1DEA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9761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/>
              <a:t>علم </a:t>
            </a:r>
            <a:r>
              <a:rPr lang="ar-IQ" b="1" dirty="0" err="1"/>
              <a:t>الثرموداينمك</a:t>
            </a:r>
            <a:br>
              <a:rPr lang="fr-FR" b="1" dirty="0"/>
            </a:b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209335"/>
              </p:ext>
            </p:extLst>
          </p:nvPr>
        </p:nvGraphicFramePr>
        <p:xfrm>
          <a:off x="1484313" y="2667000"/>
          <a:ext cx="10018712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DEB0DE3D-081F-494F-A2BE-1E33B9C7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789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68" y="594465"/>
            <a:ext cx="4329567" cy="5312352"/>
          </a:xfrm>
          <a:prstGeom prst="rect">
            <a:avLst/>
          </a:prstGeom>
        </p:spPr>
      </p:pic>
      <p:pic>
        <p:nvPicPr>
          <p:cNvPr id="11" name="Espace réservé du contenu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44" y="594881"/>
            <a:ext cx="5381488" cy="37401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4752" y="-463380"/>
            <a:ext cx="10018713" cy="1563132"/>
          </a:xfrm>
        </p:spPr>
        <p:txBody>
          <a:bodyPr>
            <a:normAutofit/>
          </a:bodyPr>
          <a:lstStyle/>
          <a:p>
            <a:r>
              <a:rPr lang="ar-IQ" sz="3200" dirty="0"/>
              <a:t>الرموز والوحدات المستخدمة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7252BE1E-4B3C-46A2-805B-FE004F4F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279" y="5883275"/>
            <a:ext cx="7084177" cy="365125"/>
          </a:xfrm>
        </p:spPr>
        <p:txBody>
          <a:bodyPr/>
          <a:lstStyle/>
          <a:p>
            <a:r>
              <a:rPr lang="en-US" sz="1200" dirty="0"/>
              <a:t>Thermodynamic Courses</a:t>
            </a:r>
            <a:r>
              <a:rPr lang="fr-FR" sz="1200" dirty="0"/>
              <a:t>_Dr. Tahseen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6966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TM03457496[[fn=Parallaxe]]</Template>
  <TotalTime>57293</TotalTime>
  <Words>1357</Words>
  <Application>Microsoft Office PowerPoint</Application>
  <PresentationFormat>Widescreen</PresentationFormat>
  <Paragraphs>201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Times New Roman</vt:lpstr>
      <vt:lpstr>Parallaxe</vt:lpstr>
      <vt:lpstr>Thermodynamic Courses</vt:lpstr>
      <vt:lpstr>حكمة </vt:lpstr>
      <vt:lpstr>PowerPoint Presentation</vt:lpstr>
      <vt:lpstr>Thermodynamic</vt:lpstr>
      <vt:lpstr>امثلة</vt:lpstr>
      <vt:lpstr>بعض التطبيقات</vt:lpstr>
      <vt:lpstr>مقدمة مختصرة</vt:lpstr>
      <vt:lpstr>علم الثرموداينمك </vt:lpstr>
      <vt:lpstr>الرموز والوحدات المستخدمة</vt:lpstr>
      <vt:lpstr>مثال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التوازن الثرموديناميكي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Courses</dc:title>
  <dc:creator>tahseen.alaridhee</dc:creator>
  <cp:lastModifiedBy>Alaridhee Tahseen</cp:lastModifiedBy>
  <cp:revision>612</cp:revision>
  <cp:lastPrinted>2017-10-15T04:38:35Z</cp:lastPrinted>
  <dcterms:created xsi:type="dcterms:W3CDTF">2016-10-05T12:54:16Z</dcterms:created>
  <dcterms:modified xsi:type="dcterms:W3CDTF">2020-01-18T16:13:44Z</dcterms:modified>
</cp:coreProperties>
</file>